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840" r:id="rId1"/>
  </p:sldMasterIdLst>
  <p:sldIdLst>
    <p:sldId id="257" r:id="rId2"/>
    <p:sldId id="258" r:id="rId3"/>
    <p:sldId id="259" r:id="rId4"/>
    <p:sldId id="260" r:id="rId5"/>
    <p:sldId id="262" r:id="rId6"/>
    <p:sldId id="263" r:id="rId7"/>
    <p:sldId id="264" r:id="rId8"/>
    <p:sldId id="273" r:id="rId9"/>
    <p:sldId id="272" r:id="rId10"/>
    <p:sldId id="265" r:id="rId11"/>
    <p:sldId id="266" r:id="rId12"/>
    <p:sldId id="268" r:id="rId13"/>
    <p:sldId id="269" r:id="rId14"/>
    <p:sldId id="270" r:id="rId15"/>
    <p:sldId id="271" r:id="rId16"/>
    <p:sldId id="274" r:id="rId17"/>
    <p:sldId id="275" r:id="rId18"/>
    <p:sldId id="276" r:id="rId19"/>
    <p:sldId id="277" r:id="rId20"/>
    <p:sldId id="279" r:id="rId21"/>
    <p:sldId id="278" r:id="rId22"/>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413" autoAdjust="0"/>
    <p:restoredTop sz="94660"/>
  </p:normalViewPr>
  <p:slideViewPr>
    <p:cSldViewPr snapToGrid="0">
      <p:cViewPr>
        <p:scale>
          <a:sx n="63" d="100"/>
          <a:sy n="63" d="100"/>
        </p:scale>
        <p:origin x="-132" y="-336"/>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s>
</file>

<file path=ppt/slideLayouts/_rels/slideLayout1.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3.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2.png"/></Relationships>
</file>

<file path=ppt/slideLayouts/_rels/slideLayout9.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2.png"/></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titolo">
    <p:spTree>
      <p:nvGrpSpPr>
        <p:cNvPr id="1" name=""/>
        <p:cNvGrpSpPr/>
        <p:nvPr/>
      </p:nvGrpSpPr>
      <p:grpSpPr>
        <a:xfrm>
          <a:off x="0" y="0"/>
          <a:ext cx="0" cy="0"/>
          <a:chOff x="0" y="0"/>
          <a:chExt cx="0" cy="0"/>
        </a:xfrm>
      </p:grpSpPr>
      <p:sp>
        <p:nvSpPr>
          <p:cNvPr id="7" name="Rectangle 6"/>
          <p:cNvSpPr/>
          <p:nvPr/>
        </p:nvSpPr>
        <p:spPr>
          <a:xfrm>
            <a:off x="920834" y="1346946"/>
            <a:ext cx="10222992" cy="80683"/>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6200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920834" y="4299696"/>
            <a:ext cx="10222992" cy="80683"/>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175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920834" y="1484779"/>
            <a:ext cx="10222992" cy="2743200"/>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grpSp>
        <p:nvGrpSpPr>
          <p:cNvPr id="10" name="Group 9"/>
          <p:cNvGrpSpPr/>
          <p:nvPr/>
        </p:nvGrpSpPr>
        <p:grpSpPr>
          <a:xfrm>
            <a:off x="9649215" y="4068923"/>
            <a:ext cx="1080904" cy="1080902"/>
            <a:chOff x="9685338" y="4460675"/>
            <a:chExt cx="1080904" cy="1080902"/>
          </a:xfrm>
        </p:grpSpPr>
        <p:sp>
          <p:nvSpPr>
            <p:cNvPr id="11" name="Oval 10"/>
            <p:cNvSpPr/>
            <p:nvPr/>
          </p:nvSpPr>
          <p:spPr>
            <a:xfrm>
              <a:off x="9685338" y="4460675"/>
              <a:ext cx="1080904" cy="1080902"/>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Layer>
                    </a14:imgProps>
                  </a:ext>
                </a:extLst>
              </a:blip>
              <a:srcRect/>
              <a:tile tx="0" ty="0" sx="85000" sy="85000" flip="none" algn="tl"/>
            </a:blipFill>
            <a:ln w="25400" cap="flat" cmpd="sng" algn="ctr">
              <a:noFill/>
              <a:prstDash val="solid"/>
            </a:ln>
            <a:effectLst/>
          </p:spPr>
        </p:sp>
        <p:sp>
          <p:nvSpPr>
            <p:cNvPr id="12" name="Oval 11"/>
            <p:cNvSpPr/>
            <p:nvPr/>
          </p:nvSpPr>
          <p:spPr>
            <a:xfrm>
              <a:off x="9793429" y="4568765"/>
              <a:ext cx="864723" cy="864722"/>
            </a:xfrm>
            <a:prstGeom prst="ellipse">
              <a:avLst/>
            </a:prstGeom>
            <a:noFill/>
            <a:ln w="25400" cap="flat" cmpd="sng" algn="ctr">
              <a:solidFill>
                <a:sysClr val="window" lastClr="FFFFFF"/>
              </a:solidFill>
              <a:prstDash val="solid"/>
            </a:ln>
            <a:effectLst/>
          </p:spPr>
        </p:sp>
      </p:grpSp>
      <p:sp>
        <p:nvSpPr>
          <p:cNvPr id="2" name="Title 1"/>
          <p:cNvSpPr>
            <a:spLocks noGrp="1"/>
          </p:cNvSpPr>
          <p:nvPr>
            <p:ph type="ctrTitle"/>
          </p:nvPr>
        </p:nvSpPr>
        <p:spPr>
          <a:xfrm>
            <a:off x="1051560" y="1432223"/>
            <a:ext cx="9966960" cy="3035808"/>
          </a:xfrm>
        </p:spPr>
        <p:txBody>
          <a:bodyPr anchor="ctr">
            <a:noAutofit/>
          </a:bodyPr>
          <a:lstStyle>
            <a:lvl1pPr algn="l">
              <a:lnSpc>
                <a:spcPct val="80000"/>
              </a:lnSpc>
              <a:defRPr sz="9600" cap="all" baseline="0">
                <a:blipFill dpi="0" rotWithShape="1">
                  <a:blip r:embed="rId4"/>
                  <a:srcRect/>
                  <a:tile tx="6350" ty="-127000" sx="65000" sy="64000" flip="none" algn="tl"/>
                </a:blipFill>
              </a:defRPr>
            </a:lvl1pPr>
          </a:lstStyle>
          <a:p>
            <a:r>
              <a:rPr lang="it-IT" smtClean="0"/>
              <a:t>Fare clic per modificare lo stile del titolo</a:t>
            </a:r>
            <a:endParaRPr lang="en-US" dirty="0"/>
          </a:p>
        </p:txBody>
      </p:sp>
      <p:sp>
        <p:nvSpPr>
          <p:cNvPr id="3" name="Subtitle 2"/>
          <p:cNvSpPr>
            <a:spLocks noGrp="1"/>
          </p:cNvSpPr>
          <p:nvPr>
            <p:ph type="subTitle" idx="1"/>
          </p:nvPr>
        </p:nvSpPr>
        <p:spPr>
          <a:xfrm>
            <a:off x="1069848" y="4389120"/>
            <a:ext cx="7891272" cy="1069848"/>
          </a:xfrm>
        </p:spPr>
        <p:txBody>
          <a:bodyPr>
            <a:normAutofit/>
          </a:bodyPr>
          <a:lstStyle>
            <a:lvl1pPr marL="0" indent="0" algn="l">
              <a:buNone/>
              <a:defRPr sz="2200">
                <a:solidFill>
                  <a:schemeClr val="tx1"/>
                </a:solidFill>
              </a:defRPr>
            </a:lvl1pPr>
            <a:lvl2pPr marL="457200" indent="0" algn="ctr">
              <a:buNone/>
              <a:defRPr sz="2200"/>
            </a:lvl2pPr>
            <a:lvl3pPr marL="914400" indent="0" algn="ctr">
              <a:buNone/>
              <a:defRPr sz="22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it-IT" smtClean="0"/>
              <a:t>Fare clic per modificare lo stile del sottotitolo dello schema</a:t>
            </a:r>
            <a:endParaRPr lang="en-US" dirty="0"/>
          </a:p>
        </p:txBody>
      </p:sp>
      <p:sp>
        <p:nvSpPr>
          <p:cNvPr id="4" name="Date Placeholder 3"/>
          <p:cNvSpPr>
            <a:spLocks noGrp="1"/>
          </p:cNvSpPr>
          <p:nvPr>
            <p:ph type="dt" sz="half" idx="10"/>
          </p:nvPr>
        </p:nvSpPr>
        <p:spPr/>
        <p:txBody>
          <a:bodyPr/>
          <a:lstStyle/>
          <a:p>
            <a:fld id="{83284890-85D2-4D7B-8EF5-15A9C1DB8F42}" type="datetimeFigureOut">
              <a:rPr lang="en-US" dirty="0"/>
              <a:pPr/>
              <a:t>4/3/2019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9592733" y="4289334"/>
            <a:ext cx="1193868" cy="640080"/>
          </a:xfrm>
        </p:spPr>
        <p:txBody>
          <a:bodyPr/>
          <a:lstStyle>
            <a:lvl1pPr>
              <a:defRPr sz="2800"/>
            </a:lvl1pPr>
          </a:lstStyle>
          <a:p>
            <a:fld id="{4FAB73BC-B049-4115-A692-8D63A059BFB8}" type="slidenum">
              <a:rPr lang="en-US" dirty="0"/>
              <a:pPr/>
              <a:t>‹N›</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smtClean="0"/>
              <a:t>Fare clic per modificare lo stile del titolo</a:t>
            </a:r>
            <a:endParaRPr lang="en-US" dirty="0"/>
          </a:p>
        </p:txBody>
      </p:sp>
      <p:sp>
        <p:nvSpPr>
          <p:cNvPr id="3" name="Vertical Text Placeholder 2"/>
          <p:cNvSpPr>
            <a:spLocks noGrp="1"/>
          </p:cNvSpPr>
          <p:nvPr>
            <p:ph type="body" orient="vert" idx="1"/>
          </p:nvPr>
        </p:nvSpPr>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dirty="0"/>
          </a:p>
        </p:txBody>
      </p:sp>
      <p:sp>
        <p:nvSpPr>
          <p:cNvPr id="4" name="Date Placeholder 3"/>
          <p:cNvSpPr>
            <a:spLocks noGrp="1"/>
          </p:cNvSpPr>
          <p:nvPr>
            <p:ph type="dt" sz="half" idx="10"/>
          </p:nvPr>
        </p:nvSpPr>
        <p:spPr/>
        <p:txBody>
          <a:bodyPr/>
          <a:lstStyle/>
          <a:p>
            <a:fld id="{87157CC2-0FC8-4686-B024-99790E0F5162}" type="datetimeFigureOut">
              <a:rPr lang="en-US" dirty="0"/>
              <a:pPr/>
              <a:t>4/3/2019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pPr/>
              <a:t>‹N›</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olo e testo vertical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533400"/>
            <a:ext cx="2552700" cy="5638800"/>
          </a:xfrm>
        </p:spPr>
        <p:txBody>
          <a:bodyPr vert="eaVert"/>
          <a:lstStyle/>
          <a:p>
            <a:r>
              <a:rPr lang="it-IT" smtClean="0"/>
              <a:t>Fare clic per modificare lo stile del titolo</a:t>
            </a:r>
            <a:endParaRPr lang="en-US" dirty="0"/>
          </a:p>
        </p:txBody>
      </p:sp>
      <p:sp>
        <p:nvSpPr>
          <p:cNvPr id="3" name="Vertical Text Placeholder 2"/>
          <p:cNvSpPr>
            <a:spLocks noGrp="1"/>
          </p:cNvSpPr>
          <p:nvPr>
            <p:ph type="body" orient="vert" idx="1"/>
          </p:nvPr>
        </p:nvSpPr>
        <p:spPr>
          <a:xfrm>
            <a:off x="1066800" y="533400"/>
            <a:ext cx="7505700" cy="5638800"/>
          </a:xfrm>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dirty="0"/>
          </a:p>
        </p:txBody>
      </p:sp>
      <p:sp>
        <p:nvSpPr>
          <p:cNvPr id="4" name="Date Placeholder 3"/>
          <p:cNvSpPr>
            <a:spLocks noGrp="1"/>
          </p:cNvSpPr>
          <p:nvPr>
            <p:ph type="dt" sz="half" idx="10"/>
          </p:nvPr>
        </p:nvSpPr>
        <p:spPr/>
        <p:txBody>
          <a:bodyPr/>
          <a:lstStyle/>
          <a:p>
            <a:fld id="{F6764DA5-CD3D-4590-A511-FCD3BC7A793E}" type="datetimeFigureOut">
              <a:rPr lang="en-US" dirty="0"/>
              <a:pPr/>
              <a:t>4/3/2019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pPr/>
              <a:t>‹N›</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smtClean="0"/>
              <a:t>Fare clic per modificare lo stile del titolo</a:t>
            </a:r>
            <a:endParaRPr lang="en-US" dirty="0"/>
          </a:p>
        </p:txBody>
      </p:sp>
      <p:sp>
        <p:nvSpPr>
          <p:cNvPr id="3" name="Content Placeholder 2"/>
          <p:cNvSpPr>
            <a:spLocks noGrp="1"/>
          </p:cNvSpPr>
          <p:nvPr>
            <p:ph idx="1"/>
          </p:nvPr>
        </p:nvSpPr>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dirty="0"/>
          </a:p>
        </p:txBody>
      </p:sp>
      <p:sp>
        <p:nvSpPr>
          <p:cNvPr id="4" name="Date Placeholder 3"/>
          <p:cNvSpPr>
            <a:spLocks noGrp="1"/>
          </p:cNvSpPr>
          <p:nvPr>
            <p:ph type="dt" sz="half" idx="10"/>
          </p:nvPr>
        </p:nvSpPr>
        <p:spPr/>
        <p:txBody>
          <a:bodyPr/>
          <a:lstStyle/>
          <a:p>
            <a:fld id="{82F5661D-6934-4B32-B92C-470368BF1EC6}" type="datetimeFigureOut">
              <a:rPr lang="en-US" dirty="0"/>
              <a:pPr/>
              <a:t>4/3/2019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pPr/>
              <a:t>‹N›</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Intestazione sezione">
    <p:spTree>
      <p:nvGrpSpPr>
        <p:cNvPr id="1" name=""/>
        <p:cNvGrpSpPr/>
        <p:nvPr/>
      </p:nvGrpSpPr>
      <p:grpSpPr>
        <a:xfrm>
          <a:off x="0" y="0"/>
          <a:ext cx="0" cy="0"/>
          <a:chOff x="0" y="0"/>
          <a:chExt cx="0" cy="0"/>
        </a:xfrm>
      </p:grpSpPr>
      <p:sp>
        <p:nvSpPr>
          <p:cNvPr id="7" name="Rectangle 6"/>
          <p:cNvSpPr/>
          <p:nvPr/>
        </p:nvSpPr>
        <p:spPr>
          <a:xfrm>
            <a:off x="0" y="4917989"/>
            <a:ext cx="12192000" cy="1940010"/>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2167128" y="1225296"/>
            <a:ext cx="9281160" cy="3520440"/>
          </a:xfrm>
        </p:spPr>
        <p:txBody>
          <a:bodyPr anchor="ctr">
            <a:normAutofit/>
          </a:bodyPr>
          <a:lstStyle>
            <a:lvl1pPr>
              <a:lnSpc>
                <a:spcPct val="80000"/>
              </a:lnSpc>
              <a:defRPr sz="8000" b="0"/>
            </a:lvl1pPr>
          </a:lstStyle>
          <a:p>
            <a:r>
              <a:rPr lang="it-IT" smtClean="0"/>
              <a:t>Fare clic per modificare lo stile del titolo</a:t>
            </a:r>
            <a:endParaRPr lang="en-US" dirty="0"/>
          </a:p>
        </p:txBody>
      </p:sp>
      <p:sp>
        <p:nvSpPr>
          <p:cNvPr id="3" name="Text Placeholder 2"/>
          <p:cNvSpPr>
            <a:spLocks noGrp="1"/>
          </p:cNvSpPr>
          <p:nvPr>
            <p:ph type="body" idx="1"/>
          </p:nvPr>
        </p:nvSpPr>
        <p:spPr>
          <a:xfrm>
            <a:off x="2165774" y="5020056"/>
            <a:ext cx="9052560" cy="1066800"/>
          </a:xfrm>
        </p:spPr>
        <p:txBody>
          <a:bodyPr anchor="t">
            <a:normAutofit/>
          </a:bodyPr>
          <a:lstStyle>
            <a:lvl1pPr marL="0" indent="0">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smtClean="0"/>
              <a:t>Fare clic per modificare stili del testo dello schema</a:t>
            </a:r>
          </a:p>
        </p:txBody>
      </p:sp>
      <p:sp>
        <p:nvSpPr>
          <p:cNvPr id="4" name="Date Placeholder 3"/>
          <p:cNvSpPr>
            <a:spLocks noGrp="1"/>
          </p:cNvSpPr>
          <p:nvPr>
            <p:ph type="dt" sz="half" idx="10"/>
          </p:nvPr>
        </p:nvSpPr>
        <p:spPr>
          <a:xfrm>
            <a:off x="8593667" y="6272784"/>
            <a:ext cx="2644309" cy="365125"/>
          </a:xfrm>
        </p:spPr>
        <p:txBody>
          <a:bodyPr/>
          <a:lstStyle/>
          <a:p>
            <a:fld id="{C6F822A4-8DA6-4447-9B1F-C5DB58435268}" type="datetimeFigureOut">
              <a:rPr lang="en-US" dirty="0"/>
              <a:pPr/>
              <a:t>4/3/2019</a:t>
            </a:fld>
            <a:endParaRPr lang="en-US" dirty="0"/>
          </a:p>
        </p:txBody>
      </p:sp>
      <p:sp>
        <p:nvSpPr>
          <p:cNvPr id="5" name="Footer Placeholder 4"/>
          <p:cNvSpPr>
            <a:spLocks noGrp="1"/>
          </p:cNvSpPr>
          <p:nvPr>
            <p:ph type="ftr" sz="quarter" idx="11"/>
          </p:nvPr>
        </p:nvSpPr>
        <p:spPr>
          <a:xfrm>
            <a:off x="2182708" y="6272784"/>
            <a:ext cx="6327648" cy="365125"/>
          </a:xfrm>
        </p:spPr>
        <p:txBody>
          <a:bodyPr/>
          <a:lstStyle/>
          <a:p>
            <a:endParaRPr lang="en-US" dirty="0"/>
          </a:p>
        </p:txBody>
      </p:sp>
      <p:grpSp>
        <p:nvGrpSpPr>
          <p:cNvPr id="8" name="Group 7"/>
          <p:cNvGrpSpPr/>
          <p:nvPr/>
        </p:nvGrpSpPr>
        <p:grpSpPr>
          <a:xfrm>
            <a:off x="897399" y="2325848"/>
            <a:ext cx="1080904" cy="1080902"/>
            <a:chOff x="9685338" y="4460675"/>
            <a:chExt cx="1080904" cy="1080902"/>
          </a:xfrm>
        </p:grpSpPr>
        <p:sp>
          <p:nvSpPr>
            <p:cNvPr id="9" name="Oval 8"/>
            <p:cNvSpPr/>
            <p:nvPr/>
          </p:nvSpPr>
          <p:spPr>
            <a:xfrm>
              <a:off x="9685338" y="4460675"/>
              <a:ext cx="1080904" cy="1080902"/>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Layer>
                    </a14:imgProps>
                  </a:ext>
                </a:extLst>
              </a:blip>
              <a:srcRect/>
              <a:tile tx="0" ty="0" sx="85000" sy="85000" flip="none" algn="tl"/>
            </a:blipFill>
            <a:ln w="25400" cap="flat" cmpd="sng" algn="ctr">
              <a:noFill/>
              <a:prstDash val="solid"/>
            </a:ln>
            <a:effectLst/>
          </p:spPr>
        </p:sp>
        <p:sp>
          <p:nvSpPr>
            <p:cNvPr id="10" name="Oval 9"/>
            <p:cNvSpPr/>
            <p:nvPr/>
          </p:nvSpPr>
          <p:spPr>
            <a:xfrm>
              <a:off x="9793429" y="4568765"/>
              <a:ext cx="864723" cy="864722"/>
            </a:xfrm>
            <a:prstGeom prst="ellipse">
              <a:avLst/>
            </a:prstGeom>
            <a:noFill/>
            <a:ln w="25400" cap="flat" cmpd="sng" algn="ctr">
              <a:solidFill>
                <a:sysClr val="window" lastClr="FFFFFF"/>
              </a:solidFill>
              <a:prstDash val="solid"/>
            </a:ln>
            <a:effectLst/>
          </p:spPr>
        </p:sp>
      </p:grpSp>
      <p:sp>
        <p:nvSpPr>
          <p:cNvPr id="6" name="Slide Number Placeholder 5"/>
          <p:cNvSpPr>
            <a:spLocks noGrp="1"/>
          </p:cNvSpPr>
          <p:nvPr>
            <p:ph type="sldNum" sz="quarter" idx="12"/>
          </p:nvPr>
        </p:nvSpPr>
        <p:spPr>
          <a:xfrm>
            <a:off x="843702" y="2506133"/>
            <a:ext cx="1188298" cy="720332"/>
          </a:xfrm>
        </p:spPr>
        <p:txBody>
          <a:bodyPr/>
          <a:lstStyle>
            <a:lvl1pPr>
              <a:defRPr sz="2800"/>
            </a:lvl1pPr>
          </a:lstStyle>
          <a:p>
            <a:fld id="{4FAB73BC-B049-4115-A692-8D63A059BFB8}" type="slidenum">
              <a:rPr lang="en-US" dirty="0"/>
              <a:pPr/>
              <a:t>‹N›</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smtClean="0"/>
              <a:t>Fare clic per modificare lo stile del titolo</a:t>
            </a:r>
            <a:endParaRPr lang="en-US" dirty="0"/>
          </a:p>
        </p:txBody>
      </p:sp>
      <p:sp>
        <p:nvSpPr>
          <p:cNvPr id="3" name="Content Placeholder 2"/>
          <p:cNvSpPr>
            <a:spLocks noGrp="1"/>
          </p:cNvSpPr>
          <p:nvPr>
            <p:ph sz="half" idx="1"/>
          </p:nvPr>
        </p:nvSpPr>
        <p:spPr>
          <a:xfrm>
            <a:off x="1069848" y="2194560"/>
            <a:ext cx="4754880" cy="39776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dirty="0"/>
          </a:p>
        </p:txBody>
      </p:sp>
      <p:sp>
        <p:nvSpPr>
          <p:cNvPr id="4" name="Content Placeholder 3"/>
          <p:cNvSpPr>
            <a:spLocks noGrp="1"/>
          </p:cNvSpPr>
          <p:nvPr>
            <p:ph sz="half" idx="2"/>
          </p:nvPr>
        </p:nvSpPr>
        <p:spPr>
          <a:xfrm>
            <a:off x="6364224" y="2194560"/>
            <a:ext cx="4754880" cy="39776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dirty="0"/>
          </a:p>
        </p:txBody>
      </p:sp>
      <p:sp>
        <p:nvSpPr>
          <p:cNvPr id="5" name="Date Placeholder 4"/>
          <p:cNvSpPr>
            <a:spLocks noGrp="1"/>
          </p:cNvSpPr>
          <p:nvPr>
            <p:ph type="dt" sz="half" idx="10"/>
          </p:nvPr>
        </p:nvSpPr>
        <p:spPr/>
        <p:txBody>
          <a:bodyPr/>
          <a:lstStyle/>
          <a:p>
            <a:fld id="{E548D31E-DCDA-41A7-9C67-C4B11B94D21D}" type="datetimeFigureOut">
              <a:rPr lang="en-US" dirty="0"/>
              <a:pPr/>
              <a:t>4/3/2019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dirty="0"/>
              <a:pPr/>
              <a:t>‹N›</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it-IT" smtClean="0"/>
              <a:t>Fare clic per modificare lo stile del titolo</a:t>
            </a:r>
            <a:endParaRPr lang="en-US" dirty="0"/>
          </a:p>
        </p:txBody>
      </p:sp>
      <p:sp>
        <p:nvSpPr>
          <p:cNvPr id="3" name="Text Placeholder 2"/>
          <p:cNvSpPr>
            <a:spLocks noGrp="1"/>
          </p:cNvSpPr>
          <p:nvPr>
            <p:ph type="body" idx="1"/>
          </p:nvPr>
        </p:nvSpPr>
        <p:spPr>
          <a:xfrm>
            <a:off x="1066800" y="2048256"/>
            <a:ext cx="4754880" cy="640080"/>
          </a:xfrm>
        </p:spPr>
        <p:txBody>
          <a:bodyPr anchor="ctr">
            <a:normAutofit/>
          </a:bodyPr>
          <a:lstStyle>
            <a:lvl1pPr marL="0" indent="0">
              <a:buNone/>
              <a:defRPr sz="2000" b="1">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4" name="Content Placeholder 3"/>
          <p:cNvSpPr>
            <a:spLocks noGrp="1"/>
          </p:cNvSpPr>
          <p:nvPr>
            <p:ph sz="half" idx="2"/>
          </p:nvPr>
        </p:nvSpPr>
        <p:spPr>
          <a:xfrm>
            <a:off x="1069848" y="2743200"/>
            <a:ext cx="4754880" cy="32918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dirty="0"/>
          </a:p>
        </p:txBody>
      </p:sp>
      <p:sp>
        <p:nvSpPr>
          <p:cNvPr id="5" name="Text Placeholder 4"/>
          <p:cNvSpPr>
            <a:spLocks noGrp="1"/>
          </p:cNvSpPr>
          <p:nvPr>
            <p:ph type="body" sz="quarter" idx="3"/>
          </p:nvPr>
        </p:nvSpPr>
        <p:spPr>
          <a:xfrm>
            <a:off x="6364224" y="2048256"/>
            <a:ext cx="4754880" cy="640080"/>
          </a:xfrm>
        </p:spPr>
        <p:txBody>
          <a:bodyPr anchor="ctr">
            <a:normAutofit/>
          </a:bodyPr>
          <a:lstStyle>
            <a:lvl1pPr marL="0" indent="0">
              <a:buNone/>
              <a:defRPr sz="2000" b="1">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6" name="Content Placeholder 5"/>
          <p:cNvSpPr>
            <a:spLocks noGrp="1"/>
          </p:cNvSpPr>
          <p:nvPr>
            <p:ph sz="quarter" idx="4"/>
          </p:nvPr>
        </p:nvSpPr>
        <p:spPr>
          <a:xfrm>
            <a:off x="6364224" y="2743200"/>
            <a:ext cx="4754880" cy="32918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dirty="0"/>
          </a:p>
        </p:txBody>
      </p:sp>
      <p:sp>
        <p:nvSpPr>
          <p:cNvPr id="7" name="Date Placeholder 6"/>
          <p:cNvSpPr>
            <a:spLocks noGrp="1"/>
          </p:cNvSpPr>
          <p:nvPr>
            <p:ph type="dt" sz="half" idx="10"/>
          </p:nvPr>
        </p:nvSpPr>
        <p:spPr/>
        <p:txBody>
          <a:bodyPr/>
          <a:lstStyle/>
          <a:p>
            <a:fld id="{9B3762C0-B258-48F1-ADE6-176B4174CCDD}" type="datetimeFigureOut">
              <a:rPr lang="en-US" dirty="0"/>
              <a:pPr/>
              <a:t>4/3/2019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dirty="0"/>
              <a:pPr/>
              <a:t>‹N›</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it-IT" smtClean="0"/>
              <a:t>Fare clic per modificare lo stile del titolo</a:t>
            </a:r>
            <a:endParaRPr lang="en-US" dirty="0"/>
          </a:p>
        </p:txBody>
      </p:sp>
      <p:sp>
        <p:nvSpPr>
          <p:cNvPr id="3" name="Date Placeholder 2"/>
          <p:cNvSpPr>
            <a:spLocks noGrp="1"/>
          </p:cNvSpPr>
          <p:nvPr>
            <p:ph type="dt" sz="half" idx="10"/>
          </p:nvPr>
        </p:nvSpPr>
        <p:spPr/>
        <p:txBody>
          <a:bodyPr/>
          <a:lstStyle/>
          <a:p>
            <a:fld id="{677919A6-33EB-49BD-A62F-1FA56B9F9712}" type="datetimeFigureOut">
              <a:rPr lang="en-US" dirty="0"/>
              <a:pPr/>
              <a:t>4/3/2019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FAB73BC-B049-4115-A692-8D63A059BFB8}" type="slidenum">
              <a:rPr lang="en-US" dirty="0"/>
              <a:pPr/>
              <a:t>‹N›</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A4E7D1B-D673-4CF6-8672-009D42ABD2A0}" type="datetimeFigureOut">
              <a:rPr lang="en-US" dirty="0"/>
              <a:pPr/>
              <a:t>4/3/2019</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FAB73BC-B049-4115-A692-8D63A059BFB8}" type="slidenum">
              <a:rPr lang="en-US" dirty="0"/>
              <a:pPr/>
              <a:t>‹N›</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uto con didascalia">
    <p:spTree>
      <p:nvGrpSpPr>
        <p:cNvPr id="1" name=""/>
        <p:cNvGrpSpPr/>
        <p:nvPr/>
      </p:nvGrpSpPr>
      <p:grpSpPr>
        <a:xfrm>
          <a:off x="0" y="0"/>
          <a:ext cx="0" cy="0"/>
          <a:chOff x="0" y="0"/>
          <a:chExt cx="0" cy="0"/>
        </a:xfrm>
      </p:grpSpPr>
      <p:sp>
        <p:nvSpPr>
          <p:cNvPr id="8" name="Rectangle 7"/>
          <p:cNvSpPr/>
          <p:nvPr/>
        </p:nvSpPr>
        <p:spPr>
          <a:xfrm>
            <a:off x="8303740" y="0"/>
            <a:ext cx="3888259" cy="6857999"/>
          </a:xfrm>
          <a:prstGeom prst="rect">
            <a:avLst/>
          </a:prstGeom>
          <a:blipFill dpi="0" rotWithShape="1">
            <a:blip r:embed="rId2">
              <a:alphaModFix amt="6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549640" y="685800"/>
            <a:ext cx="3200400" cy="1737360"/>
          </a:xfrm>
        </p:spPr>
        <p:txBody>
          <a:bodyPr anchor="b">
            <a:normAutofit/>
          </a:bodyPr>
          <a:lstStyle>
            <a:lvl1pPr>
              <a:defRPr sz="3200" b="1"/>
            </a:lvl1pPr>
          </a:lstStyle>
          <a:p>
            <a:r>
              <a:rPr lang="it-IT" smtClean="0"/>
              <a:t>Fare clic per modificare lo stile del titolo</a:t>
            </a:r>
            <a:endParaRPr lang="en-US" dirty="0"/>
          </a:p>
        </p:txBody>
      </p:sp>
      <p:sp>
        <p:nvSpPr>
          <p:cNvPr id="3" name="Content Placeholder 2"/>
          <p:cNvSpPr>
            <a:spLocks noGrp="1"/>
          </p:cNvSpPr>
          <p:nvPr>
            <p:ph idx="1"/>
          </p:nvPr>
        </p:nvSpPr>
        <p:spPr>
          <a:xfrm>
            <a:off x="838200" y="685800"/>
            <a:ext cx="6711696" cy="5020056"/>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dirty="0"/>
          </a:p>
        </p:txBody>
      </p:sp>
      <p:sp>
        <p:nvSpPr>
          <p:cNvPr id="4" name="Text Placeholder 3"/>
          <p:cNvSpPr>
            <a:spLocks noGrp="1"/>
          </p:cNvSpPr>
          <p:nvPr>
            <p:ph type="body" sz="half" idx="2"/>
          </p:nvPr>
        </p:nvSpPr>
        <p:spPr>
          <a:xfrm>
            <a:off x="8549640" y="2423160"/>
            <a:ext cx="3200400" cy="3291840"/>
          </a:xfrm>
        </p:spPr>
        <p:txBody>
          <a:bodyPr>
            <a:normAutofit/>
          </a:bodyPr>
          <a:lstStyle>
            <a:lvl1pPr marL="0" indent="0">
              <a:lnSpc>
                <a:spcPct val="100000"/>
              </a:lnSpc>
              <a:spcBef>
                <a:spcPts val="1000"/>
              </a:spcBef>
              <a:buNone/>
              <a:defRPr sz="1400">
                <a:solidFill>
                  <a:schemeClr val="accent1">
                    <a:lumMod val="7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Date Placeholder 4"/>
          <p:cNvSpPr>
            <a:spLocks noGrp="1"/>
          </p:cNvSpPr>
          <p:nvPr>
            <p:ph type="dt" sz="half" idx="10"/>
          </p:nvPr>
        </p:nvSpPr>
        <p:spPr/>
        <p:txBody>
          <a:bodyPr/>
          <a:lstStyle/>
          <a:p>
            <a:fld id="{DA16AA21-1863-4931-97CB-99D0A168701B}" type="datetimeFigureOut">
              <a:rPr lang="en-US" dirty="0"/>
              <a:pPr/>
              <a:t>4/3/2019</a:t>
            </a:fld>
            <a:endParaRPr lang="en-US" dirty="0"/>
          </a:p>
        </p:txBody>
      </p:sp>
      <p:sp>
        <p:nvSpPr>
          <p:cNvPr id="6" name="Footer Placeholder 5"/>
          <p:cNvSpPr>
            <a:spLocks noGrp="1"/>
          </p:cNvSpPr>
          <p:nvPr>
            <p:ph type="ftr" sz="quarter" idx="11"/>
          </p:nvPr>
        </p:nvSpPr>
        <p:spPr/>
        <p:txBody>
          <a:bodyPr/>
          <a:lstStyle/>
          <a:p>
            <a:endParaRPr lang="en-US" dirty="0"/>
          </a:p>
        </p:txBody>
      </p:sp>
      <p:grpSp>
        <p:nvGrpSpPr>
          <p:cNvPr id="9" name="Group 8"/>
          <p:cNvGrpSpPr>
            <a:grpSpLocks noChangeAspect="1"/>
          </p:cNvGrpSpPr>
          <p:nvPr/>
        </p:nvGrpSpPr>
        <p:grpSpPr>
          <a:xfrm>
            <a:off x="11401725" y="6229681"/>
            <a:ext cx="457200" cy="457200"/>
            <a:chOff x="11361456" y="6195813"/>
            <a:chExt cx="548640" cy="548640"/>
          </a:xfrm>
        </p:grpSpPr>
        <p:sp>
          <p:nvSpPr>
            <p:cNvPr id="10" name="Oval 9"/>
            <p:cNvSpPr/>
            <p:nvPr/>
          </p:nvSpPr>
          <p:spPr>
            <a:xfrm>
              <a:off x="11361456" y="6195813"/>
              <a:ext cx="548640" cy="548640"/>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sp>
        <p:sp>
          <p:nvSpPr>
            <p:cNvPr id="11" name="Oval 10"/>
            <p:cNvSpPr/>
            <p:nvPr/>
          </p:nvSpPr>
          <p:spPr>
            <a:xfrm>
              <a:off x="11396488" y="6230844"/>
              <a:ext cx="478576" cy="478578"/>
            </a:xfrm>
            <a:prstGeom prst="ellipse">
              <a:avLst/>
            </a:prstGeom>
            <a:noFill/>
            <a:ln w="12700" cap="flat" cmpd="sng" algn="ctr">
              <a:solidFill>
                <a:sysClr val="window" lastClr="FFFFFF"/>
              </a:solidFill>
              <a:prstDash val="solid"/>
            </a:ln>
            <a:effectLst/>
          </p:spPr>
        </p:sp>
      </p:grpSp>
      <p:sp>
        <p:nvSpPr>
          <p:cNvPr id="7" name="Slide Number Placeholder 6"/>
          <p:cNvSpPr>
            <a:spLocks noGrp="1"/>
          </p:cNvSpPr>
          <p:nvPr>
            <p:ph type="sldNum" sz="quarter" idx="12"/>
          </p:nvPr>
        </p:nvSpPr>
        <p:spPr/>
        <p:txBody>
          <a:bodyPr/>
          <a:lstStyle/>
          <a:p>
            <a:fld id="{4FAB73BC-B049-4115-A692-8D63A059BFB8}" type="slidenum">
              <a:rPr lang="en-US" dirty="0"/>
              <a:pPr/>
              <a:t>‹N›</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magine con didascalia">
    <p:spTree>
      <p:nvGrpSpPr>
        <p:cNvPr id="1" name=""/>
        <p:cNvGrpSpPr/>
        <p:nvPr/>
      </p:nvGrpSpPr>
      <p:grpSpPr>
        <a:xfrm>
          <a:off x="0" y="0"/>
          <a:ext cx="0" cy="0"/>
          <a:chOff x="0" y="0"/>
          <a:chExt cx="0" cy="0"/>
        </a:xfrm>
      </p:grpSpPr>
      <p:sp>
        <p:nvSpPr>
          <p:cNvPr id="11" name="Rectangle 10"/>
          <p:cNvSpPr/>
          <p:nvPr/>
        </p:nvSpPr>
        <p:spPr>
          <a:xfrm>
            <a:off x="8303740" y="0"/>
            <a:ext cx="3888259" cy="6857999"/>
          </a:xfrm>
          <a:prstGeom prst="rect">
            <a:avLst/>
          </a:prstGeom>
          <a:blipFill dpi="0" rotWithShape="1">
            <a:blip r:embed="rId2">
              <a:alphaModFix amt="6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549640" y="685800"/>
            <a:ext cx="3200400" cy="1737360"/>
          </a:xfrm>
        </p:spPr>
        <p:txBody>
          <a:bodyPr anchor="b">
            <a:normAutofit/>
          </a:bodyPr>
          <a:lstStyle>
            <a:lvl1pPr>
              <a:defRPr sz="3200" b="1"/>
            </a:lvl1pPr>
          </a:lstStyle>
          <a:p>
            <a:r>
              <a:rPr lang="it-IT" smtClean="0"/>
              <a:t>Fare clic per modificare lo stile del titolo</a:t>
            </a:r>
            <a:endParaRPr lang="en-US" dirty="0"/>
          </a:p>
        </p:txBody>
      </p:sp>
      <p:sp>
        <p:nvSpPr>
          <p:cNvPr id="3" name="Picture Placeholder 2"/>
          <p:cNvSpPr>
            <a:spLocks noGrp="1" noChangeAspect="1"/>
          </p:cNvSpPr>
          <p:nvPr>
            <p:ph type="pic" idx="1"/>
          </p:nvPr>
        </p:nvSpPr>
        <p:spPr>
          <a:xfrm>
            <a:off x="0" y="0"/>
            <a:ext cx="8303740" cy="6858000"/>
          </a:xfrm>
          <a:solidFill>
            <a:schemeClr val="tx2">
              <a:lumMod val="20000"/>
              <a:lumOff val="80000"/>
            </a:schemeClr>
          </a:solidFill>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it-IT" smtClean="0"/>
              <a:t>Fare clic sull'icona per inserire un'immagine</a:t>
            </a:r>
            <a:endParaRPr lang="en-US" dirty="0"/>
          </a:p>
        </p:txBody>
      </p:sp>
      <p:sp>
        <p:nvSpPr>
          <p:cNvPr id="4" name="Text Placeholder 3"/>
          <p:cNvSpPr>
            <a:spLocks noGrp="1"/>
          </p:cNvSpPr>
          <p:nvPr>
            <p:ph type="body" sz="half" idx="2"/>
          </p:nvPr>
        </p:nvSpPr>
        <p:spPr>
          <a:xfrm>
            <a:off x="8549640" y="2423160"/>
            <a:ext cx="3200400" cy="3291840"/>
          </a:xfrm>
        </p:spPr>
        <p:txBody>
          <a:bodyPr>
            <a:normAutofit/>
          </a:bodyPr>
          <a:lstStyle>
            <a:lvl1pPr marL="0" indent="0">
              <a:lnSpc>
                <a:spcPct val="100000"/>
              </a:lnSpc>
              <a:spcBef>
                <a:spcPts val="1000"/>
              </a:spcBef>
              <a:buNone/>
              <a:defRPr sz="1400">
                <a:solidFill>
                  <a:schemeClr val="accent1">
                    <a:lumMod val="7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Date Placeholder 4"/>
          <p:cNvSpPr>
            <a:spLocks noGrp="1"/>
          </p:cNvSpPr>
          <p:nvPr>
            <p:ph type="dt" sz="half" idx="10"/>
          </p:nvPr>
        </p:nvSpPr>
        <p:spPr/>
        <p:txBody>
          <a:bodyPr/>
          <a:lstStyle/>
          <a:p>
            <a:fld id="{3772C379-9A7C-4C87-A116-CBE9F58B04C5}" type="datetimeFigureOut">
              <a:rPr lang="en-US" dirty="0"/>
              <a:pPr/>
              <a:t>4/3/2019</a:t>
            </a:fld>
            <a:endParaRPr lang="en-US" dirty="0"/>
          </a:p>
        </p:txBody>
      </p:sp>
      <p:grpSp>
        <p:nvGrpSpPr>
          <p:cNvPr id="8" name="Group 7"/>
          <p:cNvGrpSpPr>
            <a:grpSpLocks noChangeAspect="1"/>
          </p:cNvGrpSpPr>
          <p:nvPr/>
        </p:nvGrpSpPr>
        <p:grpSpPr>
          <a:xfrm>
            <a:off x="11401725" y="6229681"/>
            <a:ext cx="457200" cy="457200"/>
            <a:chOff x="11361456" y="6195813"/>
            <a:chExt cx="548640" cy="548640"/>
          </a:xfrm>
        </p:grpSpPr>
        <p:sp>
          <p:nvSpPr>
            <p:cNvPr id="9" name="Oval 8"/>
            <p:cNvSpPr/>
            <p:nvPr/>
          </p:nvSpPr>
          <p:spPr>
            <a:xfrm>
              <a:off x="11361456" y="6195813"/>
              <a:ext cx="548640" cy="548640"/>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sp>
        <p:sp>
          <p:nvSpPr>
            <p:cNvPr id="10" name="Oval 9"/>
            <p:cNvSpPr/>
            <p:nvPr/>
          </p:nvSpPr>
          <p:spPr>
            <a:xfrm>
              <a:off x="11396488" y="6230844"/>
              <a:ext cx="478576" cy="478578"/>
            </a:xfrm>
            <a:prstGeom prst="ellipse">
              <a:avLst/>
            </a:prstGeom>
            <a:noFill/>
            <a:ln w="12700" cap="flat" cmpd="sng" algn="ctr">
              <a:solidFill>
                <a:sysClr val="window" lastClr="FFFFFF"/>
              </a:solidFill>
              <a:prstDash val="solid"/>
            </a:ln>
            <a:effectLst/>
          </p:spPr>
        </p:sp>
      </p:grpSp>
      <p:sp>
        <p:nvSpPr>
          <p:cNvPr id="7" name="Slide Number Placeholder 6"/>
          <p:cNvSpPr>
            <a:spLocks noGrp="1"/>
          </p:cNvSpPr>
          <p:nvPr>
            <p:ph type="sldNum" sz="quarter" idx="12"/>
          </p:nvPr>
        </p:nvSpPr>
        <p:spPr/>
        <p:txBody>
          <a:bodyPr/>
          <a:lstStyle/>
          <a:p>
            <a:fld id="{4FAB73BC-B049-4115-A692-8D63A059BFB8}" type="slidenum">
              <a:rPr lang="en-US" dirty="0"/>
              <a:pPr/>
              <a:t>‹N›</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microsoft.com/office/2007/relationships/hdphoto" Target="../media/hdphoto1.wdp"/></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69848" y="484632"/>
            <a:ext cx="10058400" cy="1609344"/>
          </a:xfrm>
          <a:prstGeom prst="rect">
            <a:avLst/>
          </a:prstGeom>
        </p:spPr>
        <p:txBody>
          <a:bodyPr vert="horz" lIns="91440" tIns="45720" rIns="91440" bIns="45720" rtlCol="0" anchor="ctr">
            <a:normAutofit/>
          </a:bodyPr>
          <a:lstStyle/>
          <a:p>
            <a:r>
              <a:rPr lang="it-IT" smtClean="0"/>
              <a:t>Fare clic per modificare lo stile del titolo</a:t>
            </a:r>
            <a:endParaRPr lang="en-US" dirty="0"/>
          </a:p>
        </p:txBody>
      </p:sp>
      <p:sp>
        <p:nvSpPr>
          <p:cNvPr id="3" name="Text Placeholder 2"/>
          <p:cNvSpPr>
            <a:spLocks noGrp="1"/>
          </p:cNvSpPr>
          <p:nvPr>
            <p:ph type="body" idx="1"/>
          </p:nvPr>
        </p:nvSpPr>
        <p:spPr>
          <a:xfrm>
            <a:off x="1069848" y="2121408"/>
            <a:ext cx="10058400" cy="4050792"/>
          </a:xfrm>
          <a:prstGeom prst="rect">
            <a:avLst/>
          </a:prstGeom>
        </p:spPr>
        <p:txBody>
          <a:bodyPr vert="horz" lIns="91440" tIns="45720" rIns="91440" bIns="45720" rtlCol="0">
            <a:normAutofit/>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dirty="0"/>
          </a:p>
        </p:txBody>
      </p:sp>
      <p:sp>
        <p:nvSpPr>
          <p:cNvPr id="4" name="Date Placeholder 3"/>
          <p:cNvSpPr>
            <a:spLocks noGrp="1"/>
          </p:cNvSpPr>
          <p:nvPr>
            <p:ph type="dt" sz="half" idx="2"/>
          </p:nvPr>
        </p:nvSpPr>
        <p:spPr>
          <a:xfrm>
            <a:off x="7964424" y="6272784"/>
            <a:ext cx="3273552" cy="365125"/>
          </a:xfrm>
          <a:prstGeom prst="rect">
            <a:avLst/>
          </a:prstGeom>
        </p:spPr>
        <p:txBody>
          <a:bodyPr vert="horz" lIns="91440" tIns="45720" rIns="91440" bIns="45720" rtlCol="0" anchor="ctr"/>
          <a:lstStyle>
            <a:lvl1pPr algn="r">
              <a:defRPr sz="1100">
                <a:solidFill>
                  <a:schemeClr val="tx2"/>
                </a:solidFill>
              </a:defRPr>
            </a:lvl1pPr>
          </a:lstStyle>
          <a:p>
            <a:fld id="{8664C608-40B1-4030-A28D-5B74BC98ADCE}" type="datetimeFigureOut">
              <a:rPr lang="en-US" dirty="0"/>
              <a:pPr/>
              <a:t>4/3/2019</a:t>
            </a:fld>
            <a:endParaRPr lang="en-US" dirty="0"/>
          </a:p>
        </p:txBody>
      </p:sp>
      <p:sp>
        <p:nvSpPr>
          <p:cNvPr id="5" name="Footer Placeholder 4"/>
          <p:cNvSpPr>
            <a:spLocks noGrp="1"/>
          </p:cNvSpPr>
          <p:nvPr>
            <p:ph type="ftr" sz="quarter" idx="3"/>
          </p:nvPr>
        </p:nvSpPr>
        <p:spPr>
          <a:xfrm>
            <a:off x="1088136" y="6272784"/>
            <a:ext cx="6327648" cy="365125"/>
          </a:xfrm>
          <a:prstGeom prst="rect">
            <a:avLst/>
          </a:prstGeom>
        </p:spPr>
        <p:txBody>
          <a:bodyPr vert="horz" lIns="91440" tIns="45720" rIns="91440" bIns="45720" rtlCol="0" anchor="ctr"/>
          <a:lstStyle>
            <a:lvl1pPr algn="l">
              <a:defRPr sz="1100">
                <a:solidFill>
                  <a:schemeClr val="tx2"/>
                </a:solidFill>
              </a:defRPr>
            </a:lvl1pPr>
          </a:lstStyle>
          <a:p>
            <a:endParaRPr lang="en-US" dirty="0"/>
          </a:p>
        </p:txBody>
      </p:sp>
      <p:grpSp>
        <p:nvGrpSpPr>
          <p:cNvPr id="7" name="Group 6"/>
          <p:cNvGrpSpPr>
            <a:grpSpLocks noChangeAspect="1"/>
          </p:cNvGrpSpPr>
          <p:nvPr/>
        </p:nvGrpSpPr>
        <p:grpSpPr>
          <a:xfrm>
            <a:off x="11401725" y="6229681"/>
            <a:ext cx="457200" cy="457200"/>
            <a:chOff x="11361456" y="6195813"/>
            <a:chExt cx="548640" cy="548640"/>
          </a:xfrm>
        </p:grpSpPr>
        <p:sp>
          <p:nvSpPr>
            <p:cNvPr id="8" name="Oval 7"/>
            <p:cNvSpPr/>
            <p:nvPr/>
          </p:nvSpPr>
          <p:spPr>
            <a:xfrm>
              <a:off x="11361456" y="6195813"/>
              <a:ext cx="548640" cy="548640"/>
            </a:xfrm>
            <a:prstGeom prst="ellipse">
              <a:avLst/>
            </a:prstGeom>
            <a:blipFill dpi="0" rotWithShape="1">
              <a:blip r:embed="rId13">
                <a:duotone>
                  <a:schemeClr val="accent1">
                    <a:shade val="45000"/>
                    <a:satMod val="135000"/>
                  </a:schemeClr>
                  <a:prstClr val="white"/>
                </a:duotone>
                <a:extLst>
                  <a:ext uri="{BEBA8EAE-BF5A-486C-A8C5-ECC9F3942E4B}">
                    <a14:imgProps xmlns:a14="http://schemas.microsoft.com/office/drawing/2010/main">
                      <a14:imgLayer r:embed="rId14">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sp>
        <p:sp>
          <p:nvSpPr>
            <p:cNvPr id="9" name="Oval 8"/>
            <p:cNvSpPr/>
            <p:nvPr/>
          </p:nvSpPr>
          <p:spPr>
            <a:xfrm>
              <a:off x="11396488" y="6230844"/>
              <a:ext cx="478576" cy="478578"/>
            </a:xfrm>
            <a:prstGeom prst="ellipse">
              <a:avLst/>
            </a:prstGeom>
            <a:noFill/>
            <a:ln w="12700" cap="flat" cmpd="sng" algn="ctr">
              <a:solidFill>
                <a:srgbClr val="FFFFFF"/>
              </a:solidFill>
              <a:prstDash val="solid"/>
            </a:ln>
            <a:effectLst/>
          </p:spPr>
        </p:sp>
      </p:grpSp>
      <p:sp>
        <p:nvSpPr>
          <p:cNvPr id="6" name="Slide Number Placeholder 5"/>
          <p:cNvSpPr>
            <a:spLocks noGrp="1"/>
          </p:cNvSpPr>
          <p:nvPr>
            <p:ph type="sldNum" sz="quarter" idx="4"/>
          </p:nvPr>
        </p:nvSpPr>
        <p:spPr>
          <a:xfrm>
            <a:off x="11311128" y="6272784"/>
            <a:ext cx="640080" cy="365125"/>
          </a:xfrm>
          <a:prstGeom prst="rect">
            <a:avLst/>
          </a:prstGeom>
        </p:spPr>
        <p:txBody>
          <a:bodyPr vert="horz" lIns="91440" tIns="45720" rIns="91440" bIns="45720" rtlCol="0" anchor="ctr"/>
          <a:lstStyle>
            <a:lvl1pPr algn="ctr">
              <a:defRPr sz="1400" b="1">
                <a:solidFill>
                  <a:srgbClr val="FFFFFF"/>
                </a:solidFill>
                <a:latin typeface="+mj-lt"/>
              </a:defRPr>
            </a:lvl1pPr>
          </a:lstStyle>
          <a:p>
            <a:fld id="{4FAB73BC-B049-4115-A692-8D63A059BFB8}" type="slidenum">
              <a:rPr lang="en-US" dirty="0"/>
              <a:pPr/>
              <a:t>‹N›</a:t>
            </a:fld>
            <a:endParaRPr lang="en-US" dirty="0"/>
          </a:p>
        </p:txBody>
      </p:sp>
    </p:spTree>
  </p:cSld>
  <p:clrMap bg1="lt1" tx1="dk1" bg2="lt2" tx2="dk2" accent1="accent1" accent2="accent2" accent3="accent3" accent4="accent4" accent5="accent5" accent6="accent6" hlink="hlink" folHlink="folHlink"/>
  <p:sldLayoutIdLst>
    <p:sldLayoutId id="2147483841" r:id="rId1"/>
    <p:sldLayoutId id="2147483842" r:id="rId2"/>
    <p:sldLayoutId id="2147483843" r:id="rId3"/>
    <p:sldLayoutId id="2147483844" r:id="rId4"/>
    <p:sldLayoutId id="2147483845" r:id="rId5"/>
    <p:sldLayoutId id="2147483846" r:id="rId6"/>
    <p:sldLayoutId id="2147483847" r:id="rId7"/>
    <p:sldLayoutId id="2147483848" r:id="rId8"/>
    <p:sldLayoutId id="2147483849" r:id="rId9"/>
    <p:sldLayoutId id="2147483850" r:id="rId10"/>
    <p:sldLayoutId id="2147483851" r:id="rId11"/>
  </p:sldLayoutIdLst>
  <p:hf sldNum="0" hdr="0" ftr="0" dt="0"/>
  <p:txStyles>
    <p:titleStyle>
      <a:lvl1pPr algn="l" defTabSz="914400" rtl="0" eaLnBrk="1" latinLnBrk="0" hangingPunct="1">
        <a:lnSpc>
          <a:spcPct val="90000"/>
        </a:lnSpc>
        <a:spcBef>
          <a:spcPct val="0"/>
        </a:spcBef>
        <a:buNone/>
        <a:defRPr sz="5400" kern="1200" cap="all" baseline="0">
          <a:blipFill>
            <a:blip r:embed="rId15">
              <a:extLst>
                <a:ext uri="{28A0092B-C50C-407E-A947-70E740481C1C}">
                  <a14:useLocalDpi xmlns:a14="http://schemas.microsoft.com/office/drawing/2010/main" val="0"/>
                </a:ext>
              </a:extLst>
            </a:blip>
            <a:tile tx="6350" ty="-127000" sx="65000" sy="64000" flip="none" algn="tl"/>
          </a:blipFill>
          <a:latin typeface="+mj-lt"/>
          <a:ea typeface="+mj-ea"/>
          <a:cs typeface="+mj-cs"/>
        </a:defRPr>
      </a:lvl1pPr>
    </p:titleStyle>
    <p:bodyStyle>
      <a:lvl1pPr marL="182880" indent="-182880" algn="l" defTabSz="914400" rtl="0" eaLnBrk="1" latinLnBrk="0" hangingPunct="1">
        <a:lnSpc>
          <a:spcPct val="90000"/>
        </a:lnSpc>
        <a:spcBef>
          <a:spcPts val="1200"/>
        </a:spcBef>
        <a:buClr>
          <a:schemeClr val="accent1">
            <a:lumMod val="75000"/>
          </a:schemeClr>
        </a:buClr>
        <a:buSzPct val="85000"/>
        <a:buFont typeface="Wingdings" pitchFamily="2" charset="2"/>
        <a:buChar char="§"/>
        <a:defRPr sz="2000" kern="1200">
          <a:solidFill>
            <a:schemeClr val="tx1"/>
          </a:solidFill>
          <a:latin typeface="+mn-lt"/>
          <a:ea typeface="+mn-ea"/>
          <a:cs typeface="+mn-cs"/>
        </a:defRPr>
      </a:lvl1pPr>
      <a:lvl2pPr marL="45720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800" kern="1200">
          <a:solidFill>
            <a:schemeClr val="tx1"/>
          </a:solidFill>
          <a:latin typeface="+mn-lt"/>
          <a:ea typeface="+mn-ea"/>
          <a:cs typeface="+mn-cs"/>
        </a:defRPr>
      </a:lvl2pPr>
      <a:lvl3pPr marL="73152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3pPr>
      <a:lvl4pPr marL="100584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4pPr>
      <a:lvl5pPr marL="128016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5pPr>
      <a:lvl6pPr marL="16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6pPr>
      <a:lvl7pPr marL="19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7pPr>
      <a:lvl8pPr marL="22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8pPr>
      <a:lvl9pPr marL="25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13.em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4.emf"/><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5.emf"/><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6.emf"/><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7.emf"/><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hyperlink" Target="https://eur-lex.europa.eu/legal-content/IT/TXT/PDF/?uri=CELEX:32017R0891&amp;from=IT" TargetMode="External"/><Relationship Id="rId2" Type="http://schemas.openxmlformats.org/officeDocument/2006/relationships/hyperlink" Target="https://eur-lex.europa.eu/LexUriServ/LexUriServ.do?uri=OJ:L:2013:347:0671:0854:IT:PDF" TargetMode="External"/><Relationship Id="rId1" Type="http://schemas.openxmlformats.org/officeDocument/2006/relationships/slideLayout" Target="../slideLayouts/slideLayout2.xml"/><Relationship Id="rId4" Type="http://schemas.openxmlformats.org/officeDocument/2006/relationships/hyperlink" Target="https://eur-lex.europa.eu/legal-content/IT/TXT/PDF/?uri=CELEX:32017R0892&amp;from=IT" TargetMode="Externa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agenda</a:t>
            </a:r>
            <a:endParaRPr lang="it-IT" dirty="0"/>
          </a:p>
        </p:txBody>
      </p:sp>
      <p:sp>
        <p:nvSpPr>
          <p:cNvPr id="3" name="Segnaposto contenuto 2"/>
          <p:cNvSpPr>
            <a:spLocks noGrp="1"/>
          </p:cNvSpPr>
          <p:nvPr>
            <p:ph idx="1"/>
          </p:nvPr>
        </p:nvSpPr>
        <p:spPr/>
        <p:txBody>
          <a:bodyPr/>
          <a:lstStyle/>
          <a:p>
            <a:r>
              <a:rPr lang="it-IT" b="1" dirty="0" smtClean="0"/>
              <a:t>1.La </a:t>
            </a:r>
            <a:r>
              <a:rPr lang="it-IT" b="1" dirty="0"/>
              <a:t>filiera </a:t>
            </a:r>
            <a:r>
              <a:rPr lang="it-IT" b="1" dirty="0" err="1"/>
              <a:t>corilicola</a:t>
            </a:r>
            <a:r>
              <a:rPr lang="it-IT" b="1" dirty="0"/>
              <a:t>: la dimensione economica </a:t>
            </a:r>
            <a:endParaRPr lang="it-IT" dirty="0"/>
          </a:p>
          <a:p>
            <a:r>
              <a:rPr lang="it-IT" b="1" dirty="0"/>
              <a:t>2.Il sistema delle Organizzazioni di Produttori (OP) operanti in Italia </a:t>
            </a:r>
            <a:endParaRPr lang="it-IT" dirty="0"/>
          </a:p>
          <a:p>
            <a:r>
              <a:rPr lang="it-IT" b="1" dirty="0"/>
              <a:t>3.Il Progetto </a:t>
            </a:r>
            <a:r>
              <a:rPr lang="it-IT" b="1" i="1" dirty="0" smtClean="0"/>
              <a:t>Produttori Nocciole Associati</a:t>
            </a:r>
            <a:endParaRPr lang="it-IT" dirty="0"/>
          </a:p>
        </p:txBody>
      </p:sp>
    </p:spTree>
    <p:extLst>
      <p:ext uri="{BB962C8B-B14F-4D97-AF65-F5344CB8AC3E}">
        <p14:creationId xmlns:p14="http://schemas.microsoft.com/office/powerpoint/2010/main" val="172490131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Il quadro normativo</a:t>
            </a:r>
            <a:endParaRPr lang="it-IT" dirty="0"/>
          </a:p>
        </p:txBody>
      </p:sp>
      <p:pic>
        <p:nvPicPr>
          <p:cNvPr id="4" name="Segnaposto contenuto 3"/>
          <p:cNvPicPr>
            <a:picLocks noGrp="1" noChangeAspect="1"/>
          </p:cNvPicPr>
          <p:nvPr>
            <p:ph idx="1"/>
          </p:nvPr>
        </p:nvPicPr>
        <p:blipFill>
          <a:blip r:embed="rId2"/>
          <a:stretch>
            <a:fillRect/>
          </a:stretch>
        </p:blipFill>
        <p:spPr>
          <a:xfrm>
            <a:off x="1069848" y="2120900"/>
            <a:ext cx="10058400" cy="4680076"/>
          </a:xfrm>
          <a:prstGeom prst="rect">
            <a:avLst/>
          </a:prstGeom>
        </p:spPr>
      </p:pic>
    </p:spTree>
    <p:extLst>
      <p:ext uri="{BB962C8B-B14F-4D97-AF65-F5344CB8AC3E}">
        <p14:creationId xmlns:p14="http://schemas.microsoft.com/office/powerpoint/2010/main" val="273524780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fontScale="90000"/>
          </a:bodyPr>
          <a:lstStyle/>
          <a:p>
            <a:r>
              <a:rPr lang="it-IT" dirty="0" smtClean="0"/>
              <a:t>Criteri per diventare op:</a:t>
            </a:r>
            <a:br>
              <a:rPr lang="it-IT" dirty="0" smtClean="0"/>
            </a:br>
            <a:r>
              <a:rPr lang="it-IT" dirty="0" smtClean="0"/>
              <a:t>15 produttori – 1 milione di fatturato</a:t>
            </a:r>
            <a:endParaRPr lang="it-IT" dirty="0"/>
          </a:p>
        </p:txBody>
      </p:sp>
      <p:pic>
        <p:nvPicPr>
          <p:cNvPr id="4" name="Segnaposto contenuto 3"/>
          <p:cNvPicPr>
            <a:picLocks noGrp="1" noChangeAspect="1"/>
          </p:cNvPicPr>
          <p:nvPr>
            <p:ph idx="1"/>
          </p:nvPr>
        </p:nvPicPr>
        <p:blipFill>
          <a:blip r:embed="rId2"/>
          <a:stretch>
            <a:fillRect/>
          </a:stretch>
        </p:blipFill>
        <p:spPr>
          <a:xfrm>
            <a:off x="1069975" y="2162610"/>
            <a:ext cx="10058400" cy="3967880"/>
          </a:xfrm>
          <a:prstGeom prst="rect">
            <a:avLst/>
          </a:prstGeom>
        </p:spPr>
      </p:pic>
    </p:spTree>
    <p:extLst>
      <p:ext uri="{BB962C8B-B14F-4D97-AF65-F5344CB8AC3E}">
        <p14:creationId xmlns:p14="http://schemas.microsoft.com/office/powerpoint/2010/main" val="412171919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err="1" smtClean="0"/>
              <a:t>Perche</a:t>
            </a:r>
            <a:r>
              <a:rPr lang="it-IT" dirty="0" smtClean="0"/>
              <a:t>’ ci sono le op</a:t>
            </a:r>
            <a:endParaRPr lang="it-IT" dirty="0"/>
          </a:p>
        </p:txBody>
      </p:sp>
      <p:pic>
        <p:nvPicPr>
          <p:cNvPr id="4" name="Segnaposto contenuto 3"/>
          <p:cNvPicPr>
            <a:picLocks noGrp="1" noChangeAspect="1"/>
          </p:cNvPicPr>
          <p:nvPr>
            <p:ph idx="1"/>
          </p:nvPr>
        </p:nvPicPr>
        <p:blipFill>
          <a:blip r:embed="rId2"/>
          <a:stretch>
            <a:fillRect/>
          </a:stretch>
        </p:blipFill>
        <p:spPr>
          <a:xfrm>
            <a:off x="1069848" y="2093976"/>
            <a:ext cx="10058400" cy="4568942"/>
          </a:xfrm>
          <a:prstGeom prst="rect">
            <a:avLst/>
          </a:prstGeom>
        </p:spPr>
      </p:pic>
    </p:spTree>
    <p:extLst>
      <p:ext uri="{BB962C8B-B14F-4D97-AF65-F5344CB8AC3E}">
        <p14:creationId xmlns:p14="http://schemas.microsoft.com/office/powerpoint/2010/main" val="112819892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Requisiti – fasi – </a:t>
            </a:r>
            <a:r>
              <a:rPr lang="it-IT" dirty="0" err="1" smtClean="0"/>
              <a:t>attivita’</a:t>
            </a:r>
            <a:r>
              <a:rPr lang="it-IT" dirty="0" smtClean="0"/>
              <a:t> della op</a:t>
            </a:r>
            <a:endParaRPr lang="it-IT" dirty="0"/>
          </a:p>
        </p:txBody>
      </p:sp>
      <p:pic>
        <p:nvPicPr>
          <p:cNvPr id="4" name="Segnaposto contenuto 3"/>
          <p:cNvPicPr>
            <a:picLocks noGrp="1" noChangeAspect="1"/>
          </p:cNvPicPr>
          <p:nvPr>
            <p:ph idx="1"/>
          </p:nvPr>
        </p:nvPicPr>
        <p:blipFill>
          <a:blip r:embed="rId2"/>
          <a:stretch>
            <a:fillRect/>
          </a:stretch>
        </p:blipFill>
        <p:spPr>
          <a:xfrm>
            <a:off x="1069848" y="2120900"/>
            <a:ext cx="10058400" cy="4584700"/>
          </a:xfrm>
          <a:prstGeom prst="rect">
            <a:avLst/>
          </a:prstGeom>
        </p:spPr>
      </p:pic>
    </p:spTree>
    <p:extLst>
      <p:ext uri="{BB962C8B-B14F-4D97-AF65-F5344CB8AC3E}">
        <p14:creationId xmlns:p14="http://schemas.microsoft.com/office/powerpoint/2010/main" val="376496235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Obiettivi di una op</a:t>
            </a:r>
            <a:endParaRPr lang="it-IT" dirty="0"/>
          </a:p>
        </p:txBody>
      </p:sp>
      <p:pic>
        <p:nvPicPr>
          <p:cNvPr id="5" name="Segnaposto contenuto 4"/>
          <p:cNvPicPr>
            <a:picLocks noGrp="1" noChangeAspect="1"/>
          </p:cNvPicPr>
          <p:nvPr>
            <p:ph idx="1"/>
          </p:nvPr>
        </p:nvPicPr>
        <p:blipFill>
          <a:blip r:embed="rId2"/>
          <a:stretch>
            <a:fillRect/>
          </a:stretch>
        </p:blipFill>
        <p:spPr>
          <a:xfrm>
            <a:off x="1069848" y="2120900"/>
            <a:ext cx="10058399" cy="4574820"/>
          </a:xfrm>
          <a:prstGeom prst="rect">
            <a:avLst/>
          </a:prstGeom>
        </p:spPr>
      </p:pic>
    </p:spTree>
    <p:extLst>
      <p:ext uri="{BB962C8B-B14F-4D97-AF65-F5344CB8AC3E}">
        <p14:creationId xmlns:p14="http://schemas.microsoft.com/office/powerpoint/2010/main" val="151865881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fontScale="90000"/>
          </a:bodyPr>
          <a:lstStyle/>
          <a:p>
            <a:r>
              <a:rPr lang="it-IT" dirty="0" smtClean="0"/>
              <a:t>Il progetto </a:t>
            </a:r>
            <a:r>
              <a:rPr lang="it-IT" i="1" dirty="0" smtClean="0"/>
              <a:t>PRODUTTORI NOCCIOLE ASSOCIATI– </a:t>
            </a:r>
            <a:r>
              <a:rPr lang="it-IT" dirty="0" smtClean="0"/>
              <a:t>PERCHE’</a:t>
            </a:r>
            <a:endParaRPr lang="it-IT" dirty="0"/>
          </a:p>
        </p:txBody>
      </p:sp>
      <p:sp>
        <p:nvSpPr>
          <p:cNvPr id="5" name="Segnaposto contenuto 4"/>
          <p:cNvSpPr>
            <a:spLocks noGrp="1"/>
          </p:cNvSpPr>
          <p:nvPr>
            <p:ph idx="1"/>
          </p:nvPr>
        </p:nvSpPr>
        <p:spPr>
          <a:xfrm>
            <a:off x="944880" y="2121408"/>
            <a:ext cx="10183368" cy="4629912"/>
          </a:xfrm>
        </p:spPr>
        <p:txBody>
          <a:bodyPr>
            <a:normAutofit lnSpcReduction="10000"/>
          </a:bodyPr>
          <a:lstStyle/>
          <a:p>
            <a:pPr marL="0" indent="0">
              <a:buNone/>
            </a:pPr>
            <a:endParaRPr lang="it-IT" dirty="0" smtClean="0"/>
          </a:p>
          <a:p>
            <a:pPr marL="0" indent="0">
              <a:buNone/>
            </a:pPr>
            <a:r>
              <a:rPr lang="it-IT" dirty="0" smtClean="0"/>
              <a:t>PER UN’ESIGENZA DI MERCATO</a:t>
            </a:r>
          </a:p>
          <a:p>
            <a:pPr marL="0" indent="0">
              <a:buNone/>
            </a:pPr>
            <a:endParaRPr lang="it-IT" dirty="0" smtClean="0"/>
          </a:p>
          <a:p>
            <a:pPr marL="0" indent="0">
              <a:buNone/>
            </a:pPr>
            <a:r>
              <a:rPr lang="it-IT" dirty="0" smtClean="0"/>
              <a:t>PER CREARE UN OP INDIPENDENTE E TRASPARENTE</a:t>
            </a:r>
          </a:p>
          <a:p>
            <a:pPr marL="0" indent="0">
              <a:buNone/>
            </a:pPr>
            <a:endParaRPr lang="it-IT" dirty="0" smtClean="0"/>
          </a:p>
          <a:p>
            <a:pPr marL="0" indent="0">
              <a:buNone/>
            </a:pPr>
            <a:r>
              <a:rPr lang="it-IT" dirty="0" smtClean="0"/>
              <a:t>PER STRUTTURARE UN SERVIZIO TECNICO ADEGUATO PER UNA FILIERA CONCENTRATA SULLA QUALITA’ E SULLA VALORIZZAZIONE DEL NOSTRO TERRITORIO</a:t>
            </a:r>
          </a:p>
          <a:p>
            <a:pPr marL="0" indent="0">
              <a:buNone/>
            </a:pPr>
            <a:endParaRPr lang="it-IT" dirty="0"/>
          </a:p>
          <a:p>
            <a:pPr marL="0" indent="0">
              <a:buNone/>
            </a:pPr>
            <a:r>
              <a:rPr lang="it-IT" dirty="0" smtClean="0"/>
              <a:t>PER RICHIEDERE FONDI  PUBBLICI PER IL FUNZIONAMENTO DELLA OP E PER GLI INVESTIMENTI/AZIONI DEI PRODUTTORI ASSOCIATI</a:t>
            </a:r>
          </a:p>
          <a:p>
            <a:pPr marL="0" indent="0">
              <a:buNone/>
            </a:pPr>
            <a:r>
              <a:rPr lang="it-IT" dirty="0" smtClean="0"/>
              <a:t>PER CREARE UN PROPRIO STABILIMENTO DI LAVORAZIONE E TRASFORMAZIONE</a:t>
            </a:r>
          </a:p>
          <a:p>
            <a:pPr marL="0" indent="0">
              <a:buNone/>
            </a:pPr>
            <a:endParaRPr lang="it-IT" dirty="0" smtClean="0"/>
          </a:p>
          <a:p>
            <a:pPr marL="0" indent="0">
              <a:buNone/>
            </a:pPr>
            <a:endParaRPr lang="it-IT" dirty="0"/>
          </a:p>
          <a:p>
            <a:pPr marL="0" indent="0">
              <a:buNone/>
            </a:pPr>
            <a:endParaRPr lang="it-IT" dirty="0" smtClean="0"/>
          </a:p>
          <a:p>
            <a:pPr marL="0" indent="0">
              <a:buNone/>
            </a:pPr>
            <a:endParaRPr lang="it-IT" dirty="0"/>
          </a:p>
        </p:txBody>
      </p:sp>
    </p:spTree>
    <p:extLst>
      <p:ext uri="{BB962C8B-B14F-4D97-AF65-F5344CB8AC3E}">
        <p14:creationId xmlns:p14="http://schemas.microsoft.com/office/powerpoint/2010/main" val="255675165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VANTAGGI PER IL DISTRIBUTORE	</a:t>
            </a:r>
            <a:endParaRPr lang="it-IT" dirty="0"/>
          </a:p>
        </p:txBody>
      </p:sp>
      <p:sp>
        <p:nvSpPr>
          <p:cNvPr id="3" name="Segnaposto contenuto 2"/>
          <p:cNvSpPr>
            <a:spLocks noGrp="1"/>
          </p:cNvSpPr>
          <p:nvPr>
            <p:ph idx="1"/>
          </p:nvPr>
        </p:nvSpPr>
        <p:spPr/>
        <p:txBody>
          <a:bodyPr>
            <a:normAutofit fontScale="92500" lnSpcReduction="20000"/>
          </a:bodyPr>
          <a:lstStyle/>
          <a:p>
            <a:pPr marL="0" indent="0">
              <a:buNone/>
            </a:pPr>
            <a:r>
              <a:rPr lang="it-IT" dirty="0" smtClean="0"/>
              <a:t>RUOLO DI INTERMEDIARIO RICONOSCIUTO DALL’INDUSTRIA E DALLE ISTITUZIONI</a:t>
            </a:r>
          </a:p>
          <a:p>
            <a:pPr marL="0" indent="0">
              <a:buNone/>
            </a:pPr>
            <a:endParaRPr lang="it-IT" dirty="0"/>
          </a:p>
          <a:p>
            <a:pPr marL="0" indent="0">
              <a:buNone/>
            </a:pPr>
            <a:r>
              <a:rPr lang="it-IT" dirty="0" smtClean="0"/>
              <a:t>POSSIBILITA DI STRUTTURARE UNA FILIERA CHE PRODUCA CIO’ CHE CHIEDE IL MERCATO ADEGUANDO OFFERTA ALLA DOMANDA</a:t>
            </a:r>
          </a:p>
          <a:p>
            <a:pPr marL="0" indent="0">
              <a:buNone/>
            </a:pPr>
            <a:endParaRPr lang="it-IT" dirty="0"/>
          </a:p>
          <a:p>
            <a:pPr marL="0" indent="0">
              <a:buNone/>
            </a:pPr>
            <a:r>
              <a:rPr lang="it-IT" dirty="0" smtClean="0"/>
              <a:t>POSSIBILITA DI CONTARE SU UN GRUPPO DI PRODUTTORI NEL MEDIO/LUNGO PERIODO</a:t>
            </a:r>
          </a:p>
          <a:p>
            <a:pPr marL="0" indent="0">
              <a:buNone/>
            </a:pPr>
            <a:endParaRPr lang="it-IT" dirty="0"/>
          </a:p>
          <a:p>
            <a:pPr marL="0" indent="0">
              <a:buNone/>
            </a:pPr>
            <a:r>
              <a:rPr lang="it-IT" dirty="0" smtClean="0"/>
              <a:t>STRUTTURARE SERVIZI UTILI A CONSOLIDARE IL RAPPORTO CON I CONFERITORI</a:t>
            </a:r>
          </a:p>
          <a:p>
            <a:pPr marL="0" indent="0">
              <a:buNone/>
            </a:pPr>
            <a:endParaRPr lang="it-IT" dirty="0"/>
          </a:p>
          <a:p>
            <a:pPr marL="0" indent="0">
              <a:buNone/>
            </a:pPr>
            <a:r>
              <a:rPr lang="it-IT" dirty="0" smtClean="0"/>
              <a:t>POSSIBILITA’ DI AGIRE SULLA SENSIBILIZZAZIONE DEI PRODUTTORI CON STRUMENTI FINANZIARI IMPORTANTI</a:t>
            </a:r>
          </a:p>
          <a:p>
            <a:pPr marL="0" indent="0">
              <a:buNone/>
            </a:pPr>
            <a:endParaRPr lang="it-IT" dirty="0"/>
          </a:p>
          <a:p>
            <a:pPr marL="0" indent="0">
              <a:buNone/>
            </a:pPr>
            <a:endParaRPr lang="it-IT" dirty="0" smtClean="0"/>
          </a:p>
        </p:txBody>
      </p:sp>
    </p:spTree>
    <p:extLst>
      <p:ext uri="{BB962C8B-B14F-4D97-AF65-F5344CB8AC3E}">
        <p14:creationId xmlns:p14="http://schemas.microsoft.com/office/powerpoint/2010/main" val="374645375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VANTAGGI PER IL PRODUTTORE NOCCIOLA</a:t>
            </a:r>
            <a:endParaRPr lang="it-IT" dirty="0"/>
          </a:p>
        </p:txBody>
      </p:sp>
      <p:sp>
        <p:nvSpPr>
          <p:cNvPr id="3" name="Segnaposto contenuto 2"/>
          <p:cNvSpPr>
            <a:spLocks noGrp="1"/>
          </p:cNvSpPr>
          <p:nvPr>
            <p:ph idx="1"/>
          </p:nvPr>
        </p:nvSpPr>
        <p:spPr/>
        <p:txBody>
          <a:bodyPr>
            <a:normAutofit fontScale="85000" lnSpcReduction="20000"/>
          </a:bodyPr>
          <a:lstStyle/>
          <a:p>
            <a:pPr marL="0" indent="0">
              <a:buNone/>
            </a:pPr>
            <a:endParaRPr lang="it-IT" dirty="0" smtClean="0"/>
          </a:p>
          <a:p>
            <a:pPr marL="0" indent="0">
              <a:buNone/>
            </a:pPr>
            <a:r>
              <a:rPr lang="it-IT" dirty="0" smtClean="0"/>
              <a:t>RICHIEDERE I SERVIZI CHE SERVONO ALL’AZIENDA SOSTENENDOLI AL COSTO CON ALTRE AZIENDE</a:t>
            </a:r>
          </a:p>
          <a:p>
            <a:pPr marL="0" indent="0">
              <a:buNone/>
            </a:pPr>
            <a:endParaRPr lang="it-IT" dirty="0"/>
          </a:p>
          <a:p>
            <a:pPr marL="0" indent="0">
              <a:buNone/>
            </a:pPr>
            <a:r>
              <a:rPr lang="it-IT" dirty="0" smtClean="0"/>
              <a:t>RICEVERE CONTRIBUTI PER LA MECCANIZZAZIONE – GESTIONE DELLE COLTURE E INVESTIMENTI PRODUTTIVI</a:t>
            </a:r>
          </a:p>
          <a:p>
            <a:pPr marL="0" indent="0">
              <a:buNone/>
            </a:pPr>
            <a:endParaRPr lang="it-IT" dirty="0"/>
          </a:p>
          <a:p>
            <a:pPr marL="0" indent="0">
              <a:buNone/>
            </a:pPr>
            <a:r>
              <a:rPr lang="it-IT" dirty="0" smtClean="0"/>
              <a:t>ESSERE CERTI DI AVERE UN INTERLOCUTORE RICONOSCIUTO DALL’INDUSTRIA</a:t>
            </a:r>
          </a:p>
          <a:p>
            <a:pPr marL="0" indent="0">
              <a:buNone/>
            </a:pPr>
            <a:endParaRPr lang="it-IT" dirty="0"/>
          </a:p>
          <a:p>
            <a:pPr marL="0" indent="0">
              <a:buNone/>
            </a:pPr>
            <a:r>
              <a:rPr lang="it-IT" dirty="0" smtClean="0"/>
              <a:t>COSTI DI GESTIONE AZIENDALI PIU SOSTENIBILI A FRONTE DEI  VANTAGGI OTTENUTI DALLA CONDIVISIONE DI SERVIZI</a:t>
            </a:r>
          </a:p>
          <a:p>
            <a:pPr marL="0" indent="0">
              <a:buNone/>
            </a:pPr>
            <a:endParaRPr lang="it-IT" dirty="0"/>
          </a:p>
          <a:p>
            <a:pPr marL="0" indent="0">
              <a:buNone/>
            </a:pPr>
            <a:r>
              <a:rPr lang="it-IT" dirty="0" smtClean="0"/>
              <a:t>MAGGIORE VISIBILITA’ SU DINAMICHE DI MERCATO – FORMAZIONE DEI PREZZI E GESTIONE RAPPORTI ISTITUZIONALI DEL SINGOLO CON REGIONE PIEMONTE</a:t>
            </a:r>
          </a:p>
          <a:p>
            <a:pPr marL="0" indent="0">
              <a:buNone/>
            </a:pPr>
            <a:endParaRPr lang="it-IT" dirty="0"/>
          </a:p>
          <a:p>
            <a:pPr marL="0" indent="0">
              <a:buNone/>
            </a:pPr>
            <a:endParaRPr lang="it-IT" dirty="0" smtClean="0"/>
          </a:p>
          <a:p>
            <a:pPr marL="0" indent="0">
              <a:buNone/>
            </a:pPr>
            <a:endParaRPr lang="it-IT" dirty="0" smtClean="0"/>
          </a:p>
        </p:txBody>
      </p:sp>
    </p:spTree>
    <p:extLst>
      <p:ext uri="{BB962C8B-B14F-4D97-AF65-F5344CB8AC3E}">
        <p14:creationId xmlns:p14="http://schemas.microsoft.com/office/powerpoint/2010/main" val="7956453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a:t>QUALI SERVIZI PUO FORNIRE UNA OP</a:t>
            </a:r>
          </a:p>
        </p:txBody>
      </p:sp>
      <p:sp>
        <p:nvSpPr>
          <p:cNvPr id="3" name="Segnaposto contenuto 2"/>
          <p:cNvSpPr>
            <a:spLocks noGrp="1"/>
          </p:cNvSpPr>
          <p:nvPr>
            <p:ph idx="1"/>
          </p:nvPr>
        </p:nvSpPr>
        <p:spPr/>
        <p:txBody>
          <a:bodyPr/>
          <a:lstStyle/>
          <a:p>
            <a:r>
              <a:rPr lang="it-IT" dirty="0" smtClean="0"/>
              <a:t>SERVIZIO TECNICO E DI ASSISTENZA ALLA GESTIONE DELLE COLTURE</a:t>
            </a:r>
          </a:p>
          <a:p>
            <a:r>
              <a:rPr lang="it-IT" dirty="0" smtClean="0"/>
              <a:t>SERVIZIO AMMINISTRATIVO E DI ASSISTENZA ALLA DOCUMENTAZIONE</a:t>
            </a:r>
          </a:p>
          <a:p>
            <a:r>
              <a:rPr lang="it-IT" dirty="0" smtClean="0"/>
              <a:t>SERVIZIO FORMATIVO ED INFORMATIVO SU INNOVAZIONE E RICERCA DI SETT</a:t>
            </a:r>
          </a:p>
          <a:p>
            <a:r>
              <a:rPr lang="it-IT" dirty="0" smtClean="0"/>
              <a:t>SERVIZIO DI CONFRONTO CON INCONTRI CON ALTRI TERRITORI</a:t>
            </a:r>
          </a:p>
          <a:p>
            <a:r>
              <a:rPr lang="it-IT" dirty="0" smtClean="0"/>
              <a:t>SERVIZIO COMMERCIALE DI ANALISI ESIGENZE E CONDIVISIONE LINEE STRATEGICHE DI PRODUZIONE</a:t>
            </a:r>
          </a:p>
          <a:p>
            <a:r>
              <a:rPr lang="it-IT" dirty="0" smtClean="0"/>
              <a:t>SERVIZIO DI ASSISTENZA FITOPATOLOGIE E RELATIVE SOLUZIONI</a:t>
            </a:r>
          </a:p>
          <a:p>
            <a:r>
              <a:rPr lang="it-IT" dirty="0" smtClean="0"/>
              <a:t>SERVIZIO FINANZIAMENTI E CONTRIBUTI A FONDO PERDUTO</a:t>
            </a:r>
          </a:p>
          <a:p>
            <a:r>
              <a:rPr lang="it-IT" dirty="0" smtClean="0"/>
              <a:t>ALTRO RICHIESTO DAI SOCI</a:t>
            </a:r>
            <a:endParaRPr lang="it-IT" dirty="0"/>
          </a:p>
        </p:txBody>
      </p:sp>
    </p:spTree>
    <p:extLst>
      <p:ext uri="{BB962C8B-B14F-4D97-AF65-F5344CB8AC3E}">
        <p14:creationId xmlns:p14="http://schemas.microsoft.com/office/powerpoint/2010/main" val="87802115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QUANTO COSTA LA GESTIONE DI UNA OP</a:t>
            </a:r>
            <a:endParaRPr lang="it-IT" dirty="0"/>
          </a:p>
        </p:txBody>
      </p:sp>
      <p:sp>
        <p:nvSpPr>
          <p:cNvPr id="3" name="Segnaposto contenuto 2"/>
          <p:cNvSpPr>
            <a:spLocks noGrp="1"/>
          </p:cNvSpPr>
          <p:nvPr>
            <p:ph idx="1"/>
          </p:nvPr>
        </p:nvSpPr>
        <p:spPr/>
        <p:txBody>
          <a:bodyPr/>
          <a:lstStyle/>
          <a:p>
            <a:pPr marL="0" indent="0">
              <a:buNone/>
            </a:pPr>
            <a:r>
              <a:rPr lang="it-IT" dirty="0" smtClean="0"/>
              <a:t>I COSTI SONO PROPORZIONALI AI SERVIZI.</a:t>
            </a:r>
          </a:p>
          <a:p>
            <a:pPr marL="0" indent="0">
              <a:buNone/>
            </a:pPr>
            <a:r>
              <a:rPr lang="it-IT" dirty="0" smtClean="0"/>
              <a:t>CHI PARTECIPA AI SERVIZI PAGA I COSTI DI GESTIONE CHE VIENE SUPPORTATA DA MISURE DI SOSTEGNO REGIONALE PER LE OP</a:t>
            </a:r>
          </a:p>
          <a:p>
            <a:pPr marL="0" indent="0">
              <a:buNone/>
            </a:pPr>
            <a:r>
              <a:rPr lang="it-IT" dirty="0" smtClean="0"/>
              <a:t>LA REGIONE – IL MINISTERO E GLI ENTI ISTITUZIONALI AGEVOLANO LA CREAZIONE DI OP SUI TERRITORI ITALIANI ATTRAVERSO FONDI ED AGEVOLAZIONI PREVISTE PER AIUTARE LA CONCETRAZIONE DELL’OFFERTA DI PRODOTTO.</a:t>
            </a:r>
          </a:p>
          <a:p>
            <a:pPr marL="0" indent="0">
              <a:buNone/>
            </a:pPr>
            <a:r>
              <a:rPr lang="it-IT" dirty="0" smtClean="0"/>
              <a:t>IL PIANO DI GESTIONE VIENE CONDIVISO OGNI ANNO ED UN PIANO OPERATIVO DEI SERVIZI SVOLTI SARA’ ILLUSTRATO E CONDIVISO PRIMA DI SOSTENERE I RELATIVI COSTI DI GESTIONE.</a:t>
            </a:r>
          </a:p>
        </p:txBody>
      </p:sp>
    </p:spTree>
    <p:extLst>
      <p:ext uri="{BB962C8B-B14F-4D97-AF65-F5344CB8AC3E}">
        <p14:creationId xmlns:p14="http://schemas.microsoft.com/office/powerpoint/2010/main" val="128231159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1066800" y="0"/>
            <a:ext cx="10061448" cy="1280160"/>
          </a:xfrm>
        </p:spPr>
        <p:txBody>
          <a:bodyPr>
            <a:normAutofit fontScale="90000"/>
          </a:bodyPr>
          <a:lstStyle/>
          <a:p>
            <a:r>
              <a:rPr lang="it-IT" dirty="0" smtClean="0"/>
              <a:t>Produzione mondiale nocciole – </a:t>
            </a:r>
            <a:r>
              <a:rPr lang="it-IT" sz="2700" dirty="0" smtClean="0"/>
              <a:t>media 2007-2013</a:t>
            </a:r>
            <a:endParaRPr lang="it-IT" dirty="0"/>
          </a:p>
        </p:txBody>
      </p:sp>
      <p:pic>
        <p:nvPicPr>
          <p:cNvPr id="4" name="Segnaposto contenuto 3"/>
          <p:cNvPicPr>
            <a:picLocks noGrp="1" noChangeAspect="1"/>
          </p:cNvPicPr>
          <p:nvPr>
            <p:ph idx="1"/>
          </p:nvPr>
        </p:nvPicPr>
        <p:blipFill>
          <a:blip r:embed="rId2"/>
          <a:stretch>
            <a:fillRect/>
          </a:stretch>
        </p:blipFill>
        <p:spPr>
          <a:xfrm>
            <a:off x="1082040" y="1249680"/>
            <a:ext cx="10121418" cy="5192308"/>
          </a:xfrm>
          <a:prstGeom prst="rect">
            <a:avLst/>
          </a:prstGeom>
        </p:spPr>
      </p:pic>
    </p:spTree>
    <p:extLst>
      <p:ext uri="{BB962C8B-B14F-4D97-AF65-F5344CB8AC3E}">
        <p14:creationId xmlns:p14="http://schemas.microsoft.com/office/powerpoint/2010/main" val="96232323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AGEVOLAZIONI PER LE OP</a:t>
            </a:r>
            <a:endParaRPr lang="it-IT" dirty="0"/>
          </a:p>
        </p:txBody>
      </p:sp>
      <p:sp>
        <p:nvSpPr>
          <p:cNvPr id="3" name="Segnaposto contenuto 2"/>
          <p:cNvSpPr>
            <a:spLocks noGrp="1"/>
          </p:cNvSpPr>
          <p:nvPr>
            <p:ph idx="1"/>
          </p:nvPr>
        </p:nvSpPr>
        <p:spPr/>
        <p:txBody>
          <a:bodyPr>
            <a:normAutofit fontScale="85000" lnSpcReduction="10000"/>
          </a:bodyPr>
          <a:lstStyle/>
          <a:p>
            <a:r>
              <a:rPr lang="it-IT" dirty="0"/>
              <a:t>OCM Ortofrutta: </a:t>
            </a:r>
            <a:endParaRPr lang="it-IT" dirty="0" smtClean="0"/>
          </a:p>
          <a:p>
            <a:pPr marL="0" indent="0">
              <a:buNone/>
            </a:pPr>
            <a:r>
              <a:rPr lang="it-IT" dirty="0" smtClean="0"/>
              <a:t>Il </a:t>
            </a:r>
            <a:r>
              <a:rPr lang="it-IT" dirty="0"/>
              <a:t>regime di aiuti previsti in ambito dell’organizzazione di mercato dei prodotti ortofrutticoli (OCM ortofrutta) prevede che le Organizzazioni dei produttori (OP) vengano individuate come lo strumento chiave per un governo della produzione ortofrutticola, attraverso il quale accrescere il livello di concentrazione e di controllo effettivo dell’offerta e con ciò pervenire a un riequilibrio fra la domanda e l’offerta.</a:t>
            </a:r>
          </a:p>
          <a:p>
            <a:pPr marL="0" indent="0">
              <a:buNone/>
            </a:pPr>
            <a:r>
              <a:rPr lang="it-IT" dirty="0"/>
              <a:t>Alle OP viene assegnato un ruolo strategico nella realizzazione, attraverso lo strumento del programma operativo, di quegli obiettivi auspicati dal regolamento per contrastare l’accresciuto potere contrattuale della grande distribuzione organizzata, ma anche per favorire un </a:t>
            </a:r>
            <a:r>
              <a:rPr lang="it-IT" dirty="0" err="1"/>
              <a:t>riorientamento</a:t>
            </a:r>
            <a:r>
              <a:rPr lang="it-IT" dirty="0"/>
              <a:t> al mercato della produzione ortofrutticola, accrescendone la competitività.</a:t>
            </a:r>
          </a:p>
          <a:p>
            <a:pPr marL="0" indent="0">
              <a:buNone/>
            </a:pPr>
            <a:r>
              <a:rPr lang="it-IT" dirty="0"/>
              <a:t>Il </a:t>
            </a:r>
            <a:r>
              <a:rPr lang="it-IT" b="1" u="sng" dirty="0">
                <a:hlinkClick r:id="rId2"/>
              </a:rPr>
              <a:t>regolamento (CE) n. 1308/2013 del Consiglio</a:t>
            </a:r>
            <a:r>
              <a:rPr lang="it-IT" dirty="0"/>
              <a:t>, e con il </a:t>
            </a:r>
            <a:r>
              <a:rPr lang="it-IT" b="1" u="sng" dirty="0">
                <a:hlinkClick r:id="rId3"/>
              </a:rPr>
              <a:t>Reg CE 891/2017</a:t>
            </a:r>
            <a:r>
              <a:rPr lang="it-IT" dirty="0"/>
              <a:t> e </a:t>
            </a:r>
            <a:r>
              <a:rPr lang="it-IT" b="1" u="sng" dirty="0">
                <a:hlinkClick r:id="rId4"/>
              </a:rPr>
              <a:t>892/2017</a:t>
            </a:r>
            <a:r>
              <a:rPr lang="it-IT" dirty="0"/>
              <a:t> delegato ed attuativo traccia le linee dell’OCM ortofrutta a livello di normativa europea e conferma, relativamente alle OP, l’impianto previsto dalla precedente regolamentazione e ne rafforza gli strumenti.</a:t>
            </a:r>
          </a:p>
          <a:p>
            <a:pPr marL="0" indent="0">
              <a:buNone/>
            </a:pPr>
            <a:r>
              <a:rPr lang="it-IT" dirty="0"/>
              <a:t>A livello regionale vengono approvati i programmi operativi pluriennali e gli esecutivi annuali con un importo complessivo di circa 8 Milioni di € per un totale di 10 OP e 1 Associazione di OP ed un contributo di circa 4 milioni di €.</a:t>
            </a:r>
          </a:p>
          <a:p>
            <a:pPr marL="0" indent="0">
              <a:buNone/>
            </a:pPr>
            <a:endParaRPr lang="it-IT" dirty="0" smtClean="0"/>
          </a:p>
          <a:p>
            <a:endParaRPr lang="it-IT" dirty="0" smtClean="0"/>
          </a:p>
          <a:p>
            <a:endParaRPr lang="it-IT" dirty="0" smtClean="0"/>
          </a:p>
          <a:p>
            <a:pPr lvl="1"/>
            <a:endParaRPr lang="it-IT" dirty="0" smtClean="0"/>
          </a:p>
          <a:p>
            <a:pPr lvl="1"/>
            <a:endParaRPr lang="it-IT" dirty="0" smtClean="0"/>
          </a:p>
          <a:p>
            <a:pPr lvl="1"/>
            <a:endParaRPr lang="it-IT" dirty="0" smtClean="0"/>
          </a:p>
          <a:p>
            <a:pPr lvl="1"/>
            <a:endParaRPr lang="it-IT"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CONCLUSIONE	</a:t>
            </a:r>
            <a:endParaRPr lang="it-IT" dirty="0"/>
          </a:p>
        </p:txBody>
      </p:sp>
      <p:sp>
        <p:nvSpPr>
          <p:cNvPr id="3" name="Segnaposto contenuto 2"/>
          <p:cNvSpPr>
            <a:spLocks noGrp="1"/>
          </p:cNvSpPr>
          <p:nvPr>
            <p:ph idx="1"/>
          </p:nvPr>
        </p:nvSpPr>
        <p:spPr/>
        <p:txBody>
          <a:bodyPr/>
          <a:lstStyle/>
          <a:p>
            <a:pPr marL="0" indent="0">
              <a:buNone/>
            </a:pPr>
            <a:endParaRPr lang="it-IT" dirty="0" smtClean="0"/>
          </a:p>
          <a:p>
            <a:pPr marL="0" indent="0">
              <a:buNone/>
            </a:pPr>
            <a:r>
              <a:rPr lang="it-IT" dirty="0" smtClean="0"/>
              <a:t>VI CHIEDIAMO DI FORMALIZZARE IL VS INTERESSE A FAR PARTE DELLA OP</a:t>
            </a:r>
          </a:p>
          <a:p>
            <a:pPr marL="0" indent="0">
              <a:buNone/>
            </a:pPr>
            <a:r>
              <a:rPr lang="it-IT" i="1" dirty="0" smtClean="0"/>
              <a:t>Produttori Nocciole Associati </a:t>
            </a:r>
            <a:r>
              <a:rPr lang="it-IT" dirty="0" smtClean="0"/>
              <a:t>ENTRO FINE LUGLIO AL FINE DI PROCEDERE CON L’ITER AUTORIZZATIVO CHE PREVEDE CIRCA 12 MESI DALLA COSTITUZIONE IL RICONSCIMENTO DI OP DA PARTE DELLA COOPERATIVA.</a:t>
            </a:r>
          </a:p>
          <a:p>
            <a:pPr marL="0" indent="0">
              <a:buNone/>
            </a:pPr>
            <a:r>
              <a:rPr lang="it-IT" dirty="0" smtClean="0"/>
              <a:t>PER IL RACCOLTO DI QUEST’ANNO LE PROCEDURE NON VARIERANNO E IL CONFERIMENTO SARA DIRETTO ALLA DESTEFANIS &amp; NOVERO SRL MENTRE PER IL 2020 SI PREVEDE CHE SI POSSA GIA’ ATTIVARE LA NUOVA PROCEDURA PER ESSERE POI A REGIME NEL 2021.</a:t>
            </a:r>
          </a:p>
          <a:p>
            <a:pPr marL="0" indent="0">
              <a:buNone/>
            </a:pPr>
            <a:r>
              <a:rPr lang="it-IT" dirty="0" smtClean="0"/>
              <a:t>SEGUIRANNO INDICAZIONI PIU’ DETTAGLIATE A SEGUITO DI ADESIONE.</a:t>
            </a:r>
          </a:p>
          <a:p>
            <a:pPr marL="0" indent="0">
              <a:buNone/>
            </a:pPr>
            <a:r>
              <a:rPr lang="it-IT" smtClean="0"/>
              <a:t>						GRAZIE PER LA PARTECIPAZIONE</a:t>
            </a:r>
            <a:endParaRPr lang="it-IT" dirty="0"/>
          </a:p>
        </p:txBody>
      </p:sp>
    </p:spTree>
    <p:extLst>
      <p:ext uri="{BB962C8B-B14F-4D97-AF65-F5344CB8AC3E}">
        <p14:creationId xmlns:p14="http://schemas.microsoft.com/office/powerpoint/2010/main" val="227000291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1069848" y="304800"/>
            <a:ext cx="10058400" cy="782595"/>
          </a:xfrm>
        </p:spPr>
        <p:txBody>
          <a:bodyPr>
            <a:normAutofit fontScale="90000"/>
          </a:bodyPr>
          <a:lstStyle/>
          <a:p>
            <a:r>
              <a:rPr lang="it-IT" dirty="0" smtClean="0"/>
              <a:t>Superficie complessiva mondiale</a:t>
            </a:r>
            <a:endParaRPr lang="it-IT" dirty="0"/>
          </a:p>
        </p:txBody>
      </p:sp>
      <p:pic>
        <p:nvPicPr>
          <p:cNvPr id="3" name="Immagine 2"/>
          <p:cNvPicPr>
            <a:picLocks noChangeAspect="1"/>
          </p:cNvPicPr>
          <p:nvPr/>
        </p:nvPicPr>
        <p:blipFill>
          <a:blip r:embed="rId2"/>
          <a:stretch>
            <a:fillRect/>
          </a:stretch>
        </p:blipFill>
        <p:spPr>
          <a:xfrm>
            <a:off x="176206" y="1432560"/>
            <a:ext cx="11795574" cy="4876802"/>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spTree>
    <p:extLst>
      <p:ext uri="{BB962C8B-B14F-4D97-AF65-F5344CB8AC3E}">
        <p14:creationId xmlns:p14="http://schemas.microsoft.com/office/powerpoint/2010/main" val="109227302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1069848" y="484632"/>
            <a:ext cx="10058400" cy="800471"/>
          </a:xfrm>
        </p:spPr>
        <p:txBody>
          <a:bodyPr>
            <a:normAutofit fontScale="90000"/>
          </a:bodyPr>
          <a:lstStyle/>
          <a:p>
            <a:r>
              <a:rPr lang="it-IT" dirty="0" smtClean="0"/>
              <a:t>Come vengono commercializzate</a:t>
            </a:r>
            <a:endParaRPr lang="it-IT" dirty="0"/>
          </a:p>
        </p:txBody>
      </p:sp>
      <p:pic>
        <p:nvPicPr>
          <p:cNvPr id="3" name="Immagine 2"/>
          <p:cNvPicPr>
            <a:picLocks noChangeAspect="1"/>
          </p:cNvPicPr>
          <p:nvPr/>
        </p:nvPicPr>
        <p:blipFill>
          <a:blip r:embed="rId2"/>
          <a:stretch>
            <a:fillRect/>
          </a:stretch>
        </p:blipFill>
        <p:spPr>
          <a:xfrm>
            <a:off x="1006678" y="2062988"/>
            <a:ext cx="10121569" cy="4617898"/>
          </a:xfrm>
          <a:prstGeom prst="rect">
            <a:avLst/>
          </a:prstGeom>
        </p:spPr>
      </p:pic>
    </p:spTree>
    <p:extLst>
      <p:ext uri="{BB962C8B-B14F-4D97-AF65-F5344CB8AC3E}">
        <p14:creationId xmlns:p14="http://schemas.microsoft.com/office/powerpoint/2010/main" val="233385866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olo 2"/>
          <p:cNvSpPr>
            <a:spLocks noGrp="1"/>
          </p:cNvSpPr>
          <p:nvPr>
            <p:ph type="title"/>
          </p:nvPr>
        </p:nvSpPr>
        <p:spPr/>
        <p:txBody>
          <a:bodyPr/>
          <a:lstStyle/>
          <a:p>
            <a:r>
              <a:rPr lang="it-IT" dirty="0" smtClean="0"/>
              <a:t>Cosa chiede l’industria</a:t>
            </a:r>
            <a:endParaRPr lang="it-IT" dirty="0"/>
          </a:p>
        </p:txBody>
      </p:sp>
      <p:pic>
        <p:nvPicPr>
          <p:cNvPr id="5" name="Segnaposto contenuto 4"/>
          <p:cNvPicPr>
            <a:picLocks noGrp="1" noChangeAspect="1"/>
          </p:cNvPicPr>
          <p:nvPr>
            <p:ph idx="1"/>
          </p:nvPr>
        </p:nvPicPr>
        <p:blipFill>
          <a:blip r:embed="rId2"/>
          <a:stretch>
            <a:fillRect/>
          </a:stretch>
        </p:blipFill>
        <p:spPr>
          <a:xfrm>
            <a:off x="1441623" y="2120899"/>
            <a:ext cx="9176950" cy="4637889"/>
          </a:xfrm>
          <a:prstGeom prst="rect">
            <a:avLst/>
          </a:prstGeom>
        </p:spPr>
      </p:pic>
    </p:spTree>
    <p:extLst>
      <p:ext uri="{BB962C8B-B14F-4D97-AF65-F5344CB8AC3E}">
        <p14:creationId xmlns:p14="http://schemas.microsoft.com/office/powerpoint/2010/main" val="95618022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1069848" y="213360"/>
            <a:ext cx="10058400" cy="1880616"/>
          </a:xfrm>
        </p:spPr>
        <p:txBody>
          <a:bodyPr/>
          <a:lstStyle/>
          <a:p>
            <a:r>
              <a:rPr lang="it-IT" dirty="0" smtClean="0"/>
              <a:t>Filiera italiana della nocciola</a:t>
            </a:r>
            <a:endParaRPr lang="it-IT" dirty="0"/>
          </a:p>
        </p:txBody>
      </p:sp>
      <p:pic>
        <p:nvPicPr>
          <p:cNvPr id="4" name="Segnaposto contenuto 3"/>
          <p:cNvPicPr>
            <a:picLocks noGrp="1" noChangeAspect="1"/>
          </p:cNvPicPr>
          <p:nvPr>
            <p:ph idx="1"/>
          </p:nvPr>
        </p:nvPicPr>
        <p:blipFill>
          <a:blip r:embed="rId2"/>
          <a:stretch>
            <a:fillRect/>
          </a:stretch>
        </p:blipFill>
        <p:spPr>
          <a:xfrm>
            <a:off x="897924" y="1767840"/>
            <a:ext cx="9959545" cy="4797814"/>
          </a:xfrm>
          <a:prstGeom prst="rect">
            <a:avLst/>
          </a:prstGeom>
        </p:spPr>
      </p:pic>
    </p:spTree>
    <p:extLst>
      <p:ext uri="{BB962C8B-B14F-4D97-AF65-F5344CB8AC3E}">
        <p14:creationId xmlns:p14="http://schemas.microsoft.com/office/powerpoint/2010/main" val="199576831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Produzione </a:t>
            </a:r>
            <a:r>
              <a:rPr lang="it-IT" dirty="0" err="1" smtClean="0"/>
              <a:t>italia</a:t>
            </a:r>
            <a:endParaRPr lang="it-IT" dirty="0"/>
          </a:p>
        </p:txBody>
      </p:sp>
      <p:pic>
        <p:nvPicPr>
          <p:cNvPr id="4" name="Segnaposto contenuto 3"/>
          <p:cNvPicPr>
            <a:picLocks noGrp="1" noChangeAspect="1"/>
          </p:cNvPicPr>
          <p:nvPr>
            <p:ph idx="1"/>
          </p:nvPr>
        </p:nvPicPr>
        <p:blipFill>
          <a:blip r:embed="rId2"/>
          <a:stretch>
            <a:fillRect/>
          </a:stretch>
        </p:blipFill>
        <p:spPr>
          <a:xfrm>
            <a:off x="1069849" y="2120899"/>
            <a:ext cx="10058400" cy="4590591"/>
          </a:xfrm>
          <a:prstGeom prst="rect">
            <a:avLst/>
          </a:prstGeom>
        </p:spPr>
      </p:pic>
    </p:spTree>
    <p:extLst>
      <p:ext uri="{BB962C8B-B14F-4D97-AF65-F5344CB8AC3E}">
        <p14:creationId xmlns:p14="http://schemas.microsoft.com/office/powerpoint/2010/main" val="382056770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Nocciola </a:t>
            </a:r>
            <a:r>
              <a:rPr lang="it-IT" dirty="0" err="1" smtClean="0"/>
              <a:t>italia</a:t>
            </a:r>
            <a:r>
              <a:rPr lang="it-IT" dirty="0" smtClean="0"/>
              <a:t> – </a:t>
            </a:r>
            <a:r>
              <a:rPr lang="it-IT" sz="4400" dirty="0" smtClean="0"/>
              <a:t>differenze tra regioni</a:t>
            </a:r>
            <a:endParaRPr lang="it-IT" dirty="0"/>
          </a:p>
        </p:txBody>
      </p:sp>
      <p:pic>
        <p:nvPicPr>
          <p:cNvPr id="4" name="Segnaposto contenuto 3"/>
          <p:cNvPicPr>
            <a:picLocks noGrp="1" noChangeAspect="1"/>
          </p:cNvPicPr>
          <p:nvPr>
            <p:ph idx="1"/>
          </p:nvPr>
        </p:nvPicPr>
        <p:blipFill>
          <a:blip r:embed="rId2"/>
          <a:stretch>
            <a:fillRect/>
          </a:stretch>
        </p:blipFill>
        <p:spPr>
          <a:xfrm>
            <a:off x="1069848" y="2120899"/>
            <a:ext cx="10058399" cy="4436419"/>
          </a:xfrm>
          <a:prstGeom prst="rect">
            <a:avLst/>
          </a:prstGeom>
        </p:spPr>
      </p:pic>
    </p:spTree>
    <p:extLst>
      <p:ext uri="{BB962C8B-B14F-4D97-AF65-F5344CB8AC3E}">
        <p14:creationId xmlns:p14="http://schemas.microsoft.com/office/powerpoint/2010/main" val="134114354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Struttura a clessidra del mercato</a:t>
            </a:r>
            <a:endParaRPr lang="it-IT" dirty="0"/>
          </a:p>
        </p:txBody>
      </p:sp>
      <p:pic>
        <p:nvPicPr>
          <p:cNvPr id="4" name="Segnaposto contenuto 3"/>
          <p:cNvPicPr>
            <a:picLocks noGrp="1" noChangeAspect="1"/>
          </p:cNvPicPr>
          <p:nvPr>
            <p:ph idx="1"/>
          </p:nvPr>
        </p:nvPicPr>
        <p:blipFill>
          <a:blip r:embed="rId2"/>
          <a:stretch>
            <a:fillRect/>
          </a:stretch>
        </p:blipFill>
        <p:spPr>
          <a:xfrm>
            <a:off x="1069849" y="2120899"/>
            <a:ext cx="10101142" cy="4427503"/>
          </a:xfrm>
          <a:prstGeom prst="rect">
            <a:avLst/>
          </a:prstGeom>
        </p:spPr>
      </p:pic>
    </p:spTree>
    <p:extLst>
      <p:ext uri="{BB962C8B-B14F-4D97-AF65-F5344CB8AC3E}">
        <p14:creationId xmlns:p14="http://schemas.microsoft.com/office/powerpoint/2010/main" val="1018130423"/>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Legno">
  <a:themeElements>
    <a:clrScheme name="Wood Type">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Wood Type">
      <a:majorFont>
        <a:latin typeface="Rockwell Condensed"/>
        <a:ea typeface=""/>
        <a:cs typeface=""/>
        <a:font script="Grek" typeface="Cambria"/>
        <a:font script="Cyrl" typeface="Cambria"/>
        <a:font script="Jpan" typeface="HG明朝B"/>
        <a:font script="Hang" typeface="바탕"/>
        <a:font script="Hans" typeface="方正姚体"/>
        <a:font script="Hant" typeface="微軟正黑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Rockwell"/>
        <a:ea typeface=""/>
        <a:cs typeface=""/>
        <a:font script="Grek" typeface="Cambria"/>
        <a:font script="Cyrl" typeface="Cambria"/>
        <a:font script="Jpan" typeface="HG明朝B"/>
        <a:font script="Hang" typeface="바탕"/>
        <a:font script="Hans" typeface="方正姚体"/>
        <a:font script="Hant" typeface="標楷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Wood Type">
      <a:fillStyleLst>
        <a:solidFill>
          <a:schemeClr val="phClr"/>
        </a:solidFill>
        <a:blipFill rotWithShape="1">
          <a:blip xmlns:r="http://schemas.openxmlformats.org/officeDocument/2006/relationships" r:embed="rId1">
            <a:duotone>
              <a:schemeClr val="phClr">
                <a:tint val="70000"/>
                <a:shade val="63000"/>
              </a:schemeClr>
              <a:schemeClr val="phClr">
                <a:tint val="10000"/>
                <a:satMod val="150000"/>
              </a:schemeClr>
            </a:duotone>
          </a:blip>
          <a:tile tx="0" ty="0" sx="60000" sy="59000" flip="none" algn="tl"/>
        </a:blipFill>
        <a:blipFill rotWithShape="1">
          <a:blip xmlns:r="http://schemas.openxmlformats.org/officeDocument/2006/relationships" r:embed="rId1">
            <a:duotone>
              <a:schemeClr val="phClr">
                <a:shade val="36000"/>
                <a:satMod val="120000"/>
              </a:schemeClr>
              <a:schemeClr val="phClr">
                <a:tint val="40000"/>
              </a:schemeClr>
            </a:duotone>
          </a:blip>
          <a:tile tx="0" ty="0" sx="60000" sy="59000" flip="none" algn="tl"/>
        </a:blip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softEdge rad="12700"/>
          </a:effectLst>
        </a:effectStyle>
        <a:effectStyle>
          <a:effectLst>
            <a:outerShdw blurRad="50800" dist="19050" dir="5400000" algn="tl" rotWithShape="0">
              <a:srgbClr val="000000">
                <a:alpha val="60000"/>
              </a:srgbClr>
            </a:outerShdw>
            <a:softEdge rad="12700"/>
          </a:effectLst>
        </a:effectStyle>
      </a:effectStyleLst>
      <a:bgFillStyleLst>
        <a:solidFill>
          <a:schemeClr val="phClr"/>
        </a:solidFill>
        <a:solidFill>
          <a:schemeClr val="phClr">
            <a:shade val="97000"/>
            <a:satMod val="150000"/>
          </a:schemeClr>
        </a:solidFill>
        <a:blipFill rotWithShape="1">
          <a:blip xmlns:r="http://schemas.openxmlformats.org/officeDocument/2006/relationships" r:embed="rId1">
            <a:duotone>
              <a:schemeClr val="phClr">
                <a:tint val="75000"/>
                <a:shade val="58000"/>
                <a:satMod val="120000"/>
              </a:schemeClr>
              <a:schemeClr val="phClr">
                <a:tint val="50000"/>
                <a:shade val="96000"/>
              </a:schemeClr>
            </a:duotone>
          </a:blip>
          <a:tile tx="0" ty="0" sx="100000" sy="100000" flip="none" algn="tl"/>
        </a:blipFill>
      </a:bgFillStyleLst>
    </a:fmtScheme>
  </a:themeElements>
  <a:objectDefaults/>
  <a:extraClrSchemeLst/>
  <a:extLst>
    <a:ext uri="{05A4C25C-085E-4340-85A3-A5531E510DB2}">
      <thm15:themeFamily xmlns:thm15="http://schemas.microsoft.com/office/thememl/2012/main" xmlns="" name="Wood Type" id="{7ACABC62-BF99-48CF-A9DC-4DB89C7B13DC}" vid="{142A1326-48AB-42A9-8428-CB14AA30176D}"/>
    </a:ext>
  </a:extLst>
</a:theme>
</file>

<file path=docProps/app.xml><?xml version="1.0" encoding="utf-8"?>
<Properties xmlns="http://schemas.openxmlformats.org/officeDocument/2006/extended-properties" xmlns:vt="http://schemas.openxmlformats.org/officeDocument/2006/docPropsVTypes">
  <Template>TM03090434[[fn=Legno]]</Template>
  <TotalTime>166</TotalTime>
  <Words>658</Words>
  <Application>Microsoft Office PowerPoint</Application>
  <PresentationFormat>Personalizzato</PresentationFormat>
  <Paragraphs>83</Paragraphs>
  <Slides>21</Slides>
  <Notes>0</Notes>
  <HiddenSlides>0</HiddenSlides>
  <MMClips>0</MMClips>
  <ScaleCrop>false</ScaleCrop>
  <HeadingPairs>
    <vt:vector size="4" baseType="variant">
      <vt:variant>
        <vt:lpstr>Tema</vt:lpstr>
      </vt:variant>
      <vt:variant>
        <vt:i4>1</vt:i4>
      </vt:variant>
      <vt:variant>
        <vt:lpstr>Titoli diapositive</vt:lpstr>
      </vt:variant>
      <vt:variant>
        <vt:i4>21</vt:i4>
      </vt:variant>
    </vt:vector>
  </HeadingPairs>
  <TitlesOfParts>
    <vt:vector size="22" baseType="lpstr">
      <vt:lpstr>Legno</vt:lpstr>
      <vt:lpstr>agenda</vt:lpstr>
      <vt:lpstr>Produzione mondiale nocciole – media 2007-2013</vt:lpstr>
      <vt:lpstr>Superficie complessiva mondiale</vt:lpstr>
      <vt:lpstr>Come vengono commercializzate</vt:lpstr>
      <vt:lpstr>Cosa chiede l’industria</vt:lpstr>
      <vt:lpstr>Filiera italiana della nocciola</vt:lpstr>
      <vt:lpstr>Produzione italia</vt:lpstr>
      <vt:lpstr>Nocciola italia – differenze tra regioni</vt:lpstr>
      <vt:lpstr>Struttura a clessidra del mercato</vt:lpstr>
      <vt:lpstr>Il quadro normativo</vt:lpstr>
      <vt:lpstr>Criteri per diventare op: 15 produttori – 1 milione di fatturato</vt:lpstr>
      <vt:lpstr>Perche’ ci sono le op</vt:lpstr>
      <vt:lpstr>Requisiti – fasi – attivita’ della op</vt:lpstr>
      <vt:lpstr>Obiettivi di una op</vt:lpstr>
      <vt:lpstr>Il progetto PRODUTTORI NOCCIOLE ASSOCIATI– PERCHE’</vt:lpstr>
      <vt:lpstr>VANTAGGI PER IL DISTRIBUTORE </vt:lpstr>
      <vt:lpstr>VANTAGGI PER IL PRODUTTORE NOCCIOLA</vt:lpstr>
      <vt:lpstr>QUALI SERVIZI PUO FORNIRE UNA OP</vt:lpstr>
      <vt:lpstr>QUANTO COSTA LA GESTIONE DI UNA OP</vt:lpstr>
      <vt:lpstr>AGEVOLAZIONI PER LE OP</vt:lpstr>
      <vt:lpstr>CONCLUSIONE </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O.P. NOCCIOLAPIEMONTE</dc:title>
  <dc:creator>Davide</dc:creator>
  <cp:lastModifiedBy>DESTEFANIS GIANNI</cp:lastModifiedBy>
  <cp:revision>22</cp:revision>
  <dcterms:created xsi:type="dcterms:W3CDTF">2018-06-25T09:24:30Z</dcterms:created>
  <dcterms:modified xsi:type="dcterms:W3CDTF">2019-04-03T09:38:03Z</dcterms:modified>
</cp:coreProperties>
</file>